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4"/>
  </p:notesMasterIdLst>
  <p:sldIdLst>
    <p:sldId id="286" r:id="rId2"/>
    <p:sldId id="287" r:id="rId3"/>
    <p:sldId id="256" r:id="rId4"/>
    <p:sldId id="25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5" r:id="rId26"/>
    <p:sldId id="279" r:id="rId27"/>
    <p:sldId id="280" r:id="rId28"/>
    <p:sldId id="281" r:id="rId29"/>
    <p:sldId id="282" r:id="rId30"/>
    <p:sldId id="283" r:id="rId31"/>
    <p:sldId id="284" r:id="rId32"/>
    <p:sldId id="265" r:id="rId33"/>
  </p:sldIdLst>
  <p:sldSz cx="14630400" cy="8229600"/>
  <p:notesSz cx="8229600" cy="14630400"/>
  <p:embeddedFontLst>
    <p:embeddedFont>
      <p:font typeface="Gill Sans" panose="020B0604020202020204" charset="0"/>
      <p:regular r:id="rId35"/>
      <p:bold r:id="rId36"/>
    </p:embeddedFont>
    <p:embeddedFont>
      <p:font typeface="Instrument Sans Medium" panose="020B0604020202020204" charset="0"/>
      <p:regular r:id="rId37"/>
    </p:embeddedFont>
    <p:embeddedFont>
      <p:font typeface="Instrument Sans Semi Bold" panose="020B0604020202020204" charset="0"/>
      <p:regular r:id="rId38"/>
    </p:embeddedFont>
  </p:embeddedFontLst>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B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AE0EDD-366E-451B-9057-B6626EC86D80}" v="6" dt="2025-08-13T13:11:02.6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ter Nicolas Ramirez" userId="2c0f6b84c5da21fa" providerId="LiveId" clId="{CCAE0EDD-366E-451B-9057-B6626EC86D80}"/>
    <pc:docChg chg="undo custSel addSld delSld modSld">
      <pc:chgData name="Walter Nicolas Ramirez" userId="2c0f6b84c5da21fa" providerId="LiveId" clId="{CCAE0EDD-366E-451B-9057-B6626EC86D80}" dt="2025-08-14T11:58:59.730" v="112" actId="47"/>
      <pc:docMkLst>
        <pc:docMk/>
      </pc:docMkLst>
      <pc:sldChg chg="addSp delSp modSp mod">
        <pc:chgData name="Walter Nicolas Ramirez" userId="2c0f6b84c5da21fa" providerId="LiveId" clId="{CCAE0EDD-366E-451B-9057-B6626EC86D80}" dt="2025-08-12T14:57:55.443" v="58" actId="1076"/>
        <pc:sldMkLst>
          <pc:docMk/>
          <pc:sldMk cId="0" sldId="282"/>
        </pc:sldMkLst>
        <pc:picChg chg="add mod">
          <ac:chgData name="Walter Nicolas Ramirez" userId="2c0f6b84c5da21fa" providerId="LiveId" clId="{CCAE0EDD-366E-451B-9057-B6626EC86D80}" dt="2025-08-12T14:57:20.866" v="50" actId="1076"/>
          <ac:picMkLst>
            <pc:docMk/>
            <pc:sldMk cId="0" sldId="282"/>
            <ac:picMk id="2" creationId="{DB48B4D0-6A07-66DA-F5EC-0BB9D259E26D}"/>
          </ac:picMkLst>
        </pc:picChg>
        <pc:picChg chg="add mod">
          <ac:chgData name="Walter Nicolas Ramirez" userId="2c0f6b84c5da21fa" providerId="LiveId" clId="{CCAE0EDD-366E-451B-9057-B6626EC86D80}" dt="2025-08-12T14:57:35.894" v="54" actId="1076"/>
          <ac:picMkLst>
            <pc:docMk/>
            <pc:sldMk cId="0" sldId="282"/>
            <ac:picMk id="15" creationId="{21897C77-A7A0-80C5-730B-CFD80A167994}"/>
          </ac:picMkLst>
        </pc:picChg>
        <pc:picChg chg="add mod">
          <ac:chgData name="Walter Nicolas Ramirez" userId="2c0f6b84c5da21fa" providerId="LiveId" clId="{CCAE0EDD-366E-451B-9057-B6626EC86D80}" dt="2025-08-12T14:57:55.443" v="58" actId="1076"/>
          <ac:picMkLst>
            <pc:docMk/>
            <pc:sldMk cId="0" sldId="282"/>
            <ac:picMk id="16" creationId="{375D1FC6-7193-B8FF-8515-7BBEBDEBFB15}"/>
          </ac:picMkLst>
        </pc:picChg>
      </pc:sldChg>
      <pc:sldChg chg="addSp delSp modSp new mod setBg">
        <pc:chgData name="Walter Nicolas Ramirez" userId="2c0f6b84c5da21fa" providerId="LiveId" clId="{CCAE0EDD-366E-451B-9057-B6626EC86D80}" dt="2025-08-12T15:02:23" v="94" actId="1076"/>
        <pc:sldMkLst>
          <pc:docMk/>
          <pc:sldMk cId="1181249572" sldId="286"/>
        </pc:sldMkLst>
        <pc:spChg chg="add mod ord">
          <ac:chgData name="Walter Nicolas Ramirez" userId="2c0f6b84c5da21fa" providerId="LiveId" clId="{CCAE0EDD-366E-451B-9057-B6626EC86D80}" dt="2025-08-12T15:01:02.685" v="70" actId="1076"/>
          <ac:spMkLst>
            <pc:docMk/>
            <pc:sldMk cId="1181249572" sldId="286"/>
            <ac:spMk id="3" creationId="{AF35BD2E-2191-AECE-9C23-EDD1EB666707}"/>
          </ac:spMkLst>
        </pc:spChg>
        <pc:spChg chg="add mod">
          <ac:chgData name="Walter Nicolas Ramirez" userId="2c0f6b84c5da21fa" providerId="LiveId" clId="{CCAE0EDD-366E-451B-9057-B6626EC86D80}" dt="2025-08-12T15:02:23" v="94" actId="1076"/>
          <ac:spMkLst>
            <pc:docMk/>
            <pc:sldMk cId="1181249572" sldId="286"/>
            <ac:spMk id="6" creationId="{DB60EC33-2ED7-FB16-CD1F-0E4C5435099F}"/>
          </ac:spMkLst>
        </pc:spChg>
        <pc:spChg chg="add">
          <ac:chgData name="Walter Nicolas Ramirez" userId="2c0f6b84c5da21fa" providerId="LiveId" clId="{CCAE0EDD-366E-451B-9057-B6626EC86D80}" dt="2025-08-12T15:00:12.342" v="64" actId="26606"/>
          <ac:spMkLst>
            <pc:docMk/>
            <pc:sldMk cId="1181249572" sldId="286"/>
            <ac:spMk id="17" creationId="{9B7AD9F6-8CE7-4299-8FC6-328F4DCD3FF9}"/>
          </ac:spMkLst>
        </pc:spChg>
        <pc:spChg chg="add">
          <ac:chgData name="Walter Nicolas Ramirez" userId="2c0f6b84c5da21fa" providerId="LiveId" clId="{CCAE0EDD-366E-451B-9057-B6626EC86D80}" dt="2025-08-12T15:00:12.342" v="64" actId="26606"/>
          <ac:spMkLst>
            <pc:docMk/>
            <pc:sldMk cId="1181249572" sldId="286"/>
            <ac:spMk id="18" creationId="{F49775AF-8896-43EE-92C6-83497D6DC56F}"/>
          </ac:spMkLst>
        </pc:spChg>
        <pc:picChg chg="add mod">
          <ac:chgData name="Walter Nicolas Ramirez" userId="2c0f6b84c5da21fa" providerId="LiveId" clId="{CCAE0EDD-366E-451B-9057-B6626EC86D80}" dt="2025-08-12T15:00:12.342" v="64" actId="26606"/>
          <ac:picMkLst>
            <pc:docMk/>
            <pc:sldMk cId="1181249572" sldId="286"/>
            <ac:picMk id="5" creationId="{D83EB730-078A-921F-DC47-6E67ABB28085}"/>
          </ac:picMkLst>
        </pc:picChg>
      </pc:sldChg>
      <pc:sldChg chg="addSp modSp new mod">
        <pc:chgData name="Walter Nicolas Ramirez" userId="2c0f6b84c5da21fa" providerId="LiveId" clId="{CCAE0EDD-366E-451B-9057-B6626EC86D80}" dt="2025-08-12T15:04:41.248" v="108"/>
        <pc:sldMkLst>
          <pc:docMk/>
          <pc:sldMk cId="433693469" sldId="287"/>
        </pc:sldMkLst>
        <pc:spChg chg="add mod">
          <ac:chgData name="Walter Nicolas Ramirez" userId="2c0f6b84c5da21fa" providerId="LiveId" clId="{CCAE0EDD-366E-451B-9057-B6626EC86D80}" dt="2025-08-12T15:04:14.174" v="107" actId="113"/>
          <ac:spMkLst>
            <pc:docMk/>
            <pc:sldMk cId="433693469" sldId="287"/>
            <ac:spMk id="3" creationId="{EF41A81B-8355-6E9C-671D-16A565CBC300}"/>
          </ac:spMkLst>
        </pc:spChg>
        <pc:spChg chg="add mod">
          <ac:chgData name="Walter Nicolas Ramirez" userId="2c0f6b84c5da21fa" providerId="LiveId" clId="{CCAE0EDD-366E-451B-9057-B6626EC86D80}" dt="2025-08-12T15:04:41.248" v="108"/>
          <ac:spMkLst>
            <pc:docMk/>
            <pc:sldMk cId="433693469" sldId="287"/>
            <ac:spMk id="4" creationId="{EB1B6A28-AC46-038F-F9CC-B12B4A7166E9}"/>
          </ac:spMkLst>
        </pc:spChg>
      </pc:sldChg>
      <pc:sldChg chg="addSp modSp new del mod">
        <pc:chgData name="Walter Nicolas Ramirez" userId="2c0f6b84c5da21fa" providerId="LiveId" clId="{CCAE0EDD-366E-451B-9057-B6626EC86D80}" dt="2025-08-14T11:58:59.730" v="112" actId="47"/>
        <pc:sldMkLst>
          <pc:docMk/>
          <pc:sldMk cId="2577879486" sldId="288"/>
        </pc:sldMkLst>
        <pc:spChg chg="add mod">
          <ac:chgData name="Walter Nicolas Ramirez" userId="2c0f6b84c5da21fa" providerId="LiveId" clId="{CCAE0EDD-366E-451B-9057-B6626EC86D80}" dt="2025-08-13T13:11:02.616" v="111"/>
          <ac:spMkLst>
            <pc:docMk/>
            <pc:sldMk cId="2577879486" sldId="288"/>
            <ac:spMk id="4" creationId="{2216B977-41E8-A2BA-A0C7-061414EBD0FA}"/>
          </ac:spMkLst>
        </pc:spChg>
        <pc:picChg chg="add">
          <ac:chgData name="Walter Nicolas Ramirez" userId="2c0f6b84c5da21fa" providerId="LiveId" clId="{CCAE0EDD-366E-451B-9057-B6626EC86D80}" dt="2025-08-13T13:07:08.976" v="110" actId="22"/>
          <ac:picMkLst>
            <pc:docMk/>
            <pc:sldMk cId="2577879486" sldId="288"/>
            <ac:picMk id="3" creationId="{1FE6EDBE-C393-3E2F-F823-6D2AAE56A59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984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50546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50546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AF35BD2E-2191-AECE-9C23-EDD1EB666707}"/>
              </a:ext>
            </a:extLst>
          </p:cNvPr>
          <p:cNvSpPr txBox="1"/>
          <p:nvPr/>
        </p:nvSpPr>
        <p:spPr>
          <a:xfrm>
            <a:off x="732822" y="768096"/>
            <a:ext cx="5073233" cy="4279392"/>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6000" dirty="0" err="1">
                <a:solidFill>
                  <a:srgbClr val="505468"/>
                </a:solidFill>
                <a:latin typeface="Instrument Sans Semi Bold" pitchFamily="34" charset="0"/>
              </a:rPr>
              <a:t>Probabilidad</a:t>
            </a:r>
            <a:r>
              <a:rPr lang="en-US" sz="6000" dirty="0">
                <a:solidFill>
                  <a:srgbClr val="505468"/>
                </a:solidFill>
                <a:latin typeface="Instrument Sans Semi Bold" pitchFamily="34" charset="0"/>
              </a:rPr>
              <a:t> y </a:t>
            </a:r>
            <a:r>
              <a:rPr lang="en-US" sz="6000" dirty="0" err="1">
                <a:solidFill>
                  <a:srgbClr val="505468"/>
                </a:solidFill>
                <a:latin typeface="Instrument Sans Semi Bold" pitchFamily="34" charset="0"/>
              </a:rPr>
              <a:t>Estadística</a:t>
            </a:r>
            <a:r>
              <a:rPr lang="en-US" sz="6000" dirty="0">
                <a:solidFill>
                  <a:srgbClr val="505468"/>
                </a:solidFill>
                <a:latin typeface="Instrument Sans Semi Bold" pitchFamily="34" charset="0"/>
              </a:rPr>
              <a:t> </a:t>
            </a:r>
          </a:p>
        </p:txBody>
      </p:sp>
      <p:sp>
        <p:nvSpPr>
          <p:cNvPr id="1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8405" y="5291120"/>
            <a:ext cx="4169664" cy="21946"/>
          </a:xfrm>
          <a:custGeom>
            <a:avLst/>
            <a:gdLst>
              <a:gd name="connsiteX0" fmla="*/ 0 w 4169664"/>
              <a:gd name="connsiteY0" fmla="*/ 0 h 21946"/>
              <a:gd name="connsiteX1" fmla="*/ 694944 w 4169664"/>
              <a:gd name="connsiteY1" fmla="*/ 0 h 21946"/>
              <a:gd name="connsiteX2" fmla="*/ 1473281 w 4169664"/>
              <a:gd name="connsiteY2" fmla="*/ 0 h 21946"/>
              <a:gd name="connsiteX3" fmla="*/ 2084832 w 4169664"/>
              <a:gd name="connsiteY3" fmla="*/ 0 h 21946"/>
              <a:gd name="connsiteX4" fmla="*/ 2696383 w 4169664"/>
              <a:gd name="connsiteY4" fmla="*/ 0 h 21946"/>
              <a:gd name="connsiteX5" fmla="*/ 3433023 w 4169664"/>
              <a:gd name="connsiteY5" fmla="*/ 0 h 21946"/>
              <a:gd name="connsiteX6" fmla="*/ 4169664 w 4169664"/>
              <a:gd name="connsiteY6" fmla="*/ 0 h 21946"/>
              <a:gd name="connsiteX7" fmla="*/ 4169664 w 4169664"/>
              <a:gd name="connsiteY7" fmla="*/ 21946 h 21946"/>
              <a:gd name="connsiteX8" fmla="*/ 3391327 w 4169664"/>
              <a:gd name="connsiteY8" fmla="*/ 21946 h 21946"/>
              <a:gd name="connsiteX9" fmla="*/ 2654686 w 4169664"/>
              <a:gd name="connsiteY9" fmla="*/ 21946 h 21946"/>
              <a:gd name="connsiteX10" fmla="*/ 1959742 w 4169664"/>
              <a:gd name="connsiteY10" fmla="*/ 21946 h 21946"/>
              <a:gd name="connsiteX11" fmla="*/ 1223101 w 4169664"/>
              <a:gd name="connsiteY11" fmla="*/ 21946 h 21946"/>
              <a:gd name="connsiteX12" fmla="*/ 0 w 4169664"/>
              <a:gd name="connsiteY12" fmla="*/ 21946 h 21946"/>
              <a:gd name="connsiteX13" fmla="*/ 0 w 4169664"/>
              <a:gd name="connsiteY13"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9664" h="21946" fill="none" extrusionOk="0">
                <a:moveTo>
                  <a:pt x="0" y="0"/>
                </a:moveTo>
                <a:cubicBezTo>
                  <a:pt x="339081" y="33322"/>
                  <a:pt x="420647" y="21609"/>
                  <a:pt x="694944" y="0"/>
                </a:cubicBezTo>
                <a:cubicBezTo>
                  <a:pt x="969241" y="-21609"/>
                  <a:pt x="1180055" y="-24321"/>
                  <a:pt x="1473281" y="0"/>
                </a:cubicBezTo>
                <a:cubicBezTo>
                  <a:pt x="1766507" y="24321"/>
                  <a:pt x="1796116" y="13114"/>
                  <a:pt x="2084832" y="0"/>
                </a:cubicBezTo>
                <a:cubicBezTo>
                  <a:pt x="2373548" y="-13114"/>
                  <a:pt x="2413942" y="29356"/>
                  <a:pt x="2696383" y="0"/>
                </a:cubicBezTo>
                <a:cubicBezTo>
                  <a:pt x="2978824" y="-29356"/>
                  <a:pt x="3118658" y="6767"/>
                  <a:pt x="3433023" y="0"/>
                </a:cubicBezTo>
                <a:cubicBezTo>
                  <a:pt x="3747388" y="-6767"/>
                  <a:pt x="3991753" y="34038"/>
                  <a:pt x="4169664" y="0"/>
                </a:cubicBezTo>
                <a:cubicBezTo>
                  <a:pt x="4170206" y="9051"/>
                  <a:pt x="4169188" y="17369"/>
                  <a:pt x="4169664" y="21946"/>
                </a:cubicBezTo>
                <a:cubicBezTo>
                  <a:pt x="3988313" y="44320"/>
                  <a:pt x="3581828" y="-3110"/>
                  <a:pt x="3391327" y="21946"/>
                </a:cubicBezTo>
                <a:cubicBezTo>
                  <a:pt x="3200826" y="47002"/>
                  <a:pt x="2815087" y="42788"/>
                  <a:pt x="2654686" y="21946"/>
                </a:cubicBezTo>
                <a:cubicBezTo>
                  <a:pt x="2494285" y="1104"/>
                  <a:pt x="2170161" y="39259"/>
                  <a:pt x="1959742" y="21946"/>
                </a:cubicBezTo>
                <a:cubicBezTo>
                  <a:pt x="1749323" y="4633"/>
                  <a:pt x="1372803" y="22092"/>
                  <a:pt x="1223101" y="21946"/>
                </a:cubicBezTo>
                <a:cubicBezTo>
                  <a:pt x="1073399" y="21800"/>
                  <a:pt x="522747" y="79676"/>
                  <a:pt x="0" y="21946"/>
                </a:cubicBezTo>
                <a:cubicBezTo>
                  <a:pt x="-160" y="11058"/>
                  <a:pt x="-1077" y="7820"/>
                  <a:pt x="0" y="0"/>
                </a:cubicBezTo>
                <a:close/>
              </a:path>
              <a:path w="4169664" h="21946" stroke="0" extrusionOk="0">
                <a:moveTo>
                  <a:pt x="0" y="0"/>
                </a:moveTo>
                <a:cubicBezTo>
                  <a:pt x="166200" y="-27625"/>
                  <a:pt x="425856" y="-30093"/>
                  <a:pt x="611551" y="0"/>
                </a:cubicBezTo>
                <a:cubicBezTo>
                  <a:pt x="797246" y="30093"/>
                  <a:pt x="1072994" y="-17054"/>
                  <a:pt x="1389888" y="0"/>
                </a:cubicBezTo>
                <a:cubicBezTo>
                  <a:pt x="1706782" y="17054"/>
                  <a:pt x="1754458" y="3344"/>
                  <a:pt x="1959742" y="0"/>
                </a:cubicBezTo>
                <a:cubicBezTo>
                  <a:pt x="2165026" y="-3344"/>
                  <a:pt x="2365478" y="-9580"/>
                  <a:pt x="2529596" y="0"/>
                </a:cubicBezTo>
                <a:cubicBezTo>
                  <a:pt x="2693714" y="9580"/>
                  <a:pt x="2957733" y="32618"/>
                  <a:pt x="3224540" y="0"/>
                </a:cubicBezTo>
                <a:cubicBezTo>
                  <a:pt x="3491347" y="-32618"/>
                  <a:pt x="3872692" y="41261"/>
                  <a:pt x="4169664" y="0"/>
                </a:cubicBezTo>
                <a:cubicBezTo>
                  <a:pt x="4169553" y="6078"/>
                  <a:pt x="4169935" y="12216"/>
                  <a:pt x="4169664" y="21946"/>
                </a:cubicBezTo>
                <a:cubicBezTo>
                  <a:pt x="3965016" y="-712"/>
                  <a:pt x="3738696" y="36627"/>
                  <a:pt x="3558113" y="21946"/>
                </a:cubicBezTo>
                <a:cubicBezTo>
                  <a:pt x="3377530" y="7265"/>
                  <a:pt x="3151416" y="53811"/>
                  <a:pt x="2904866" y="21946"/>
                </a:cubicBezTo>
                <a:cubicBezTo>
                  <a:pt x="2658316" y="-9919"/>
                  <a:pt x="2478158" y="31350"/>
                  <a:pt x="2126529" y="21946"/>
                </a:cubicBezTo>
                <a:cubicBezTo>
                  <a:pt x="1774900" y="12542"/>
                  <a:pt x="1614996" y="37381"/>
                  <a:pt x="1473281" y="21946"/>
                </a:cubicBezTo>
                <a:cubicBezTo>
                  <a:pt x="1331566" y="6511"/>
                  <a:pt x="1143949" y="-9533"/>
                  <a:pt x="820034" y="21946"/>
                </a:cubicBezTo>
                <a:cubicBezTo>
                  <a:pt x="496119" y="53425"/>
                  <a:pt x="198996" y="51722"/>
                  <a:pt x="0" y="21946"/>
                </a:cubicBezTo>
                <a:cubicBezTo>
                  <a:pt x="-615" y="16860"/>
                  <a:pt x="1003" y="8226"/>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D83EB730-078A-921F-DC47-6E67ABB28085}"/>
              </a:ext>
            </a:extLst>
          </p:cNvPr>
          <p:cNvPicPr>
            <a:picLocks noChangeAspect="1"/>
          </p:cNvPicPr>
          <p:nvPr/>
        </p:nvPicPr>
        <p:blipFill>
          <a:blip r:embed="rId2"/>
          <a:srcRect l="4212" r="20561"/>
          <a:stretch>
            <a:fillRect/>
          </a:stretch>
        </p:blipFill>
        <p:spPr>
          <a:xfrm>
            <a:off x="6374042" y="10"/>
            <a:ext cx="8254530" cy="82295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CuadroTexto 5">
            <a:extLst>
              <a:ext uri="{FF2B5EF4-FFF2-40B4-BE49-F238E27FC236}">
                <a16:creationId xmlns:a16="http://schemas.microsoft.com/office/drawing/2014/main" id="{DB60EC33-2ED7-FB16-CD1F-0E4C5435099F}"/>
              </a:ext>
            </a:extLst>
          </p:cNvPr>
          <p:cNvSpPr txBox="1"/>
          <p:nvPr/>
        </p:nvSpPr>
        <p:spPr>
          <a:xfrm>
            <a:off x="2292385" y="6812722"/>
            <a:ext cx="1789272" cy="523220"/>
          </a:xfrm>
          <a:prstGeom prst="rect">
            <a:avLst/>
          </a:prstGeom>
          <a:noFill/>
        </p:spPr>
        <p:txBody>
          <a:bodyPr wrap="none" rtlCol="0">
            <a:spAutoFit/>
          </a:bodyPr>
          <a:lstStyle/>
          <a:p>
            <a:r>
              <a:rPr lang="es-AR" sz="2800" dirty="0">
                <a:solidFill>
                  <a:srgbClr val="505468"/>
                </a:solidFill>
                <a:latin typeface="Instrument Sans Semi Bold" pitchFamily="34" charset="0"/>
              </a:rPr>
              <a:t>Año 2025</a:t>
            </a:r>
          </a:p>
        </p:txBody>
      </p:sp>
    </p:spTree>
    <p:extLst>
      <p:ext uri="{BB962C8B-B14F-4D97-AF65-F5344CB8AC3E}">
        <p14:creationId xmlns:p14="http://schemas.microsoft.com/office/powerpoint/2010/main" val="11812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2583" y="671155"/>
            <a:ext cx="12408337" cy="591503"/>
          </a:xfrm>
          <a:prstGeom prst="rect">
            <a:avLst/>
          </a:prstGeom>
          <a:noFill/>
          <a:ln/>
        </p:spPr>
        <p:txBody>
          <a:bodyPr wrap="none" lIns="0" tIns="0" rIns="0" bIns="0" rtlCol="0" anchor="t"/>
          <a:lstStyle/>
          <a:p>
            <a:pPr marL="0" indent="0" algn="l">
              <a:lnSpc>
                <a:spcPts val="4650"/>
              </a:lnSpc>
              <a:buNone/>
            </a:pPr>
            <a:r>
              <a:rPr lang="en-US" sz="3700" dirty="0">
                <a:solidFill>
                  <a:srgbClr val="505468"/>
                </a:solidFill>
                <a:latin typeface="Instrument Sans Semi Bold" pitchFamily="34" charset="0"/>
                <a:ea typeface="Instrument Sans Semi Bold" pitchFamily="34" charset="-122"/>
                <a:cs typeface="Instrument Sans Semi Bold" pitchFamily="34" charset="-120"/>
              </a:rPr>
              <a:t>Un Día en la Vida de los Datos: Del Caos al Conocimiento</a:t>
            </a:r>
            <a:endParaRPr lang="en-US" sz="3700" dirty="0"/>
          </a:p>
        </p:txBody>
      </p:sp>
      <p:sp>
        <p:nvSpPr>
          <p:cNvPr id="3" name="Text 1"/>
          <p:cNvSpPr/>
          <p:nvPr/>
        </p:nvSpPr>
        <p:spPr>
          <a:xfrm>
            <a:off x="662583" y="1641277"/>
            <a:ext cx="13305234" cy="302895"/>
          </a:xfrm>
          <a:prstGeom prst="rect">
            <a:avLst/>
          </a:prstGeom>
          <a:noFill/>
          <a:ln/>
        </p:spPr>
        <p:txBody>
          <a:bodyPr wrap="none" lIns="0" tIns="0" rIns="0" bIns="0" rtlCol="0" anchor="t"/>
          <a:lstStyle/>
          <a:p>
            <a:pPr marL="0" indent="0" algn="l">
              <a:lnSpc>
                <a:spcPts val="23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Imagina que eres un detective y los datos son tus pistas. Así es como la estadística te ayuda a resolver el misterio.</a:t>
            </a:r>
            <a:endParaRPr lang="en-US" sz="1600" dirty="0"/>
          </a:p>
        </p:txBody>
      </p:sp>
      <p:sp>
        <p:nvSpPr>
          <p:cNvPr id="4" name="Shape 2"/>
          <p:cNvSpPr/>
          <p:nvPr/>
        </p:nvSpPr>
        <p:spPr>
          <a:xfrm>
            <a:off x="662583" y="2157055"/>
            <a:ext cx="425887" cy="425887"/>
          </a:xfrm>
          <a:prstGeom prst="roundRect">
            <a:avLst>
              <a:gd name="adj" fmla="val 18671"/>
            </a:avLst>
          </a:prstGeom>
          <a:solidFill>
            <a:srgbClr val="E2E3E9"/>
          </a:solidFill>
          <a:ln w="7620">
            <a:solidFill>
              <a:srgbClr val="C8C9CF"/>
            </a:solidFill>
            <a:prstDash val="solid"/>
          </a:ln>
        </p:spPr>
        <p:txBody>
          <a:bodyPr/>
          <a:lstStyle/>
          <a:p>
            <a:endParaRPr lang="es-AR"/>
          </a:p>
        </p:txBody>
      </p:sp>
      <p:sp>
        <p:nvSpPr>
          <p:cNvPr id="5" name="Text 3"/>
          <p:cNvSpPr/>
          <p:nvPr/>
        </p:nvSpPr>
        <p:spPr>
          <a:xfrm>
            <a:off x="733485" y="2192476"/>
            <a:ext cx="283964" cy="354925"/>
          </a:xfrm>
          <a:prstGeom prst="rect">
            <a:avLst/>
          </a:prstGeom>
          <a:noFill/>
          <a:ln/>
        </p:spPr>
        <p:txBody>
          <a:bodyPr wrap="none" lIns="0" tIns="0" rIns="0" bIns="0" rtlCol="0" anchor="t"/>
          <a:lstStyle/>
          <a:p>
            <a:pPr marL="0" indent="0" algn="ctr">
              <a:lnSpc>
                <a:spcPts val="22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1</a:t>
            </a:r>
            <a:endParaRPr lang="en-US" sz="2200" dirty="0"/>
          </a:p>
        </p:txBody>
      </p:sp>
      <p:sp>
        <p:nvSpPr>
          <p:cNvPr id="6" name="Text 4"/>
          <p:cNvSpPr/>
          <p:nvPr/>
        </p:nvSpPr>
        <p:spPr>
          <a:xfrm>
            <a:off x="1277779" y="2222063"/>
            <a:ext cx="2366486" cy="295870"/>
          </a:xfrm>
          <a:prstGeom prst="rect">
            <a:avLst/>
          </a:prstGeom>
          <a:noFill/>
          <a:ln/>
        </p:spPr>
        <p:txBody>
          <a:bodyPr wrap="none" lIns="0" tIns="0" rIns="0" bIns="0" rtlCol="0" anchor="t"/>
          <a:lstStyle/>
          <a:p>
            <a:pPr marL="0" indent="0" algn="l">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1. </a:t>
            </a:r>
            <a:r>
              <a:rPr lang="en-US" sz="1850" dirty="0" err="1">
                <a:solidFill>
                  <a:srgbClr val="5B5F71"/>
                </a:solidFill>
                <a:latin typeface="Instrument Sans Semi Bold" pitchFamily="34" charset="0"/>
                <a:ea typeface="Instrument Sans Semi Bold" pitchFamily="34" charset="-122"/>
                <a:cs typeface="Instrument Sans Semi Bold" pitchFamily="34" charset="-120"/>
              </a:rPr>
              <a:t>Recolección</a:t>
            </a:r>
            <a:endParaRPr lang="en-US" sz="1850" dirty="0"/>
          </a:p>
        </p:txBody>
      </p:sp>
      <p:sp>
        <p:nvSpPr>
          <p:cNvPr id="7" name="Text 5"/>
          <p:cNvSpPr/>
          <p:nvPr/>
        </p:nvSpPr>
        <p:spPr>
          <a:xfrm>
            <a:off x="1277779" y="2631519"/>
            <a:ext cx="12690038" cy="302895"/>
          </a:xfrm>
          <a:prstGeom prst="rect">
            <a:avLst/>
          </a:prstGeom>
          <a:noFill/>
          <a:ln/>
        </p:spPr>
        <p:txBody>
          <a:bodyPr wrap="none" lIns="0" tIns="0" rIns="0" bIns="0" rtlCol="0" anchor="t"/>
          <a:lstStyle/>
          <a:p>
            <a:pPr marL="0" indent="0" algn="l">
              <a:lnSpc>
                <a:spcPts val="23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Se obtienen los datos de la fuente, como una encuesta a los estudiantes sobre sus hábitos de estudio.</a:t>
            </a:r>
            <a:endParaRPr lang="en-US" sz="1600" dirty="0"/>
          </a:p>
        </p:txBody>
      </p:sp>
      <p:sp>
        <p:nvSpPr>
          <p:cNvPr id="8" name="Shape 6"/>
          <p:cNvSpPr/>
          <p:nvPr/>
        </p:nvSpPr>
        <p:spPr>
          <a:xfrm>
            <a:off x="662583" y="3313033"/>
            <a:ext cx="425887" cy="425887"/>
          </a:xfrm>
          <a:prstGeom prst="roundRect">
            <a:avLst>
              <a:gd name="adj" fmla="val 18671"/>
            </a:avLst>
          </a:prstGeom>
          <a:solidFill>
            <a:srgbClr val="E2E3E9"/>
          </a:solidFill>
          <a:ln w="7620">
            <a:solidFill>
              <a:srgbClr val="C8C9CF"/>
            </a:solidFill>
            <a:prstDash val="solid"/>
          </a:ln>
        </p:spPr>
        <p:txBody>
          <a:bodyPr/>
          <a:lstStyle/>
          <a:p>
            <a:endParaRPr lang="es-AR"/>
          </a:p>
        </p:txBody>
      </p:sp>
      <p:sp>
        <p:nvSpPr>
          <p:cNvPr id="9" name="Text 7"/>
          <p:cNvSpPr/>
          <p:nvPr/>
        </p:nvSpPr>
        <p:spPr>
          <a:xfrm>
            <a:off x="733485" y="3348454"/>
            <a:ext cx="283964" cy="354925"/>
          </a:xfrm>
          <a:prstGeom prst="rect">
            <a:avLst/>
          </a:prstGeom>
          <a:noFill/>
          <a:ln/>
        </p:spPr>
        <p:txBody>
          <a:bodyPr wrap="none" lIns="0" tIns="0" rIns="0" bIns="0" rtlCol="0" anchor="t"/>
          <a:lstStyle/>
          <a:p>
            <a:pPr marL="0" indent="0" algn="ctr">
              <a:lnSpc>
                <a:spcPts val="22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2</a:t>
            </a:r>
            <a:endParaRPr lang="en-US" sz="2200" dirty="0"/>
          </a:p>
        </p:txBody>
      </p:sp>
      <p:sp>
        <p:nvSpPr>
          <p:cNvPr id="10" name="Text 8"/>
          <p:cNvSpPr/>
          <p:nvPr/>
        </p:nvSpPr>
        <p:spPr>
          <a:xfrm>
            <a:off x="1277779" y="3378041"/>
            <a:ext cx="2366486" cy="295870"/>
          </a:xfrm>
          <a:prstGeom prst="rect">
            <a:avLst/>
          </a:prstGeom>
          <a:noFill/>
          <a:ln/>
        </p:spPr>
        <p:txBody>
          <a:bodyPr wrap="none" lIns="0" tIns="0" rIns="0" bIns="0" rtlCol="0" anchor="t"/>
          <a:lstStyle/>
          <a:p>
            <a:pPr marL="0" indent="0" algn="l">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2. Organización</a:t>
            </a:r>
            <a:endParaRPr lang="en-US" sz="1850" dirty="0"/>
          </a:p>
        </p:txBody>
      </p:sp>
      <p:sp>
        <p:nvSpPr>
          <p:cNvPr id="11" name="Text 9"/>
          <p:cNvSpPr/>
          <p:nvPr/>
        </p:nvSpPr>
        <p:spPr>
          <a:xfrm>
            <a:off x="1277779" y="3787497"/>
            <a:ext cx="12690038" cy="302895"/>
          </a:xfrm>
          <a:prstGeom prst="rect">
            <a:avLst/>
          </a:prstGeom>
          <a:noFill/>
          <a:ln/>
        </p:spPr>
        <p:txBody>
          <a:bodyPr wrap="none" lIns="0" tIns="0" rIns="0" bIns="0" rtlCol="0" anchor="t"/>
          <a:lstStyle/>
          <a:p>
            <a:pPr marL="0" indent="0" algn="l">
              <a:lnSpc>
                <a:spcPts val="23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Se ordenan los datos, quizá en una tabla, agrupando cuántos estudian 1 hora, 2 horas, etc. por día.</a:t>
            </a:r>
            <a:endParaRPr lang="en-US" sz="1600" dirty="0"/>
          </a:p>
        </p:txBody>
      </p:sp>
      <p:sp>
        <p:nvSpPr>
          <p:cNvPr id="12" name="Shape 10"/>
          <p:cNvSpPr/>
          <p:nvPr/>
        </p:nvSpPr>
        <p:spPr>
          <a:xfrm>
            <a:off x="662583" y="4469011"/>
            <a:ext cx="425887" cy="425887"/>
          </a:xfrm>
          <a:prstGeom prst="roundRect">
            <a:avLst>
              <a:gd name="adj" fmla="val 18671"/>
            </a:avLst>
          </a:prstGeom>
          <a:solidFill>
            <a:srgbClr val="E2E3E9"/>
          </a:solidFill>
          <a:ln w="7620">
            <a:solidFill>
              <a:srgbClr val="C8C9CF"/>
            </a:solidFill>
            <a:prstDash val="solid"/>
          </a:ln>
        </p:spPr>
        <p:txBody>
          <a:bodyPr/>
          <a:lstStyle/>
          <a:p>
            <a:endParaRPr lang="es-AR"/>
          </a:p>
        </p:txBody>
      </p:sp>
      <p:sp>
        <p:nvSpPr>
          <p:cNvPr id="13" name="Text 11"/>
          <p:cNvSpPr/>
          <p:nvPr/>
        </p:nvSpPr>
        <p:spPr>
          <a:xfrm>
            <a:off x="733485" y="4504432"/>
            <a:ext cx="283964" cy="354925"/>
          </a:xfrm>
          <a:prstGeom prst="rect">
            <a:avLst/>
          </a:prstGeom>
          <a:noFill/>
          <a:ln/>
        </p:spPr>
        <p:txBody>
          <a:bodyPr wrap="none" lIns="0" tIns="0" rIns="0" bIns="0" rtlCol="0" anchor="t"/>
          <a:lstStyle/>
          <a:p>
            <a:pPr marL="0" indent="0" algn="ctr">
              <a:lnSpc>
                <a:spcPts val="22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3</a:t>
            </a:r>
            <a:endParaRPr lang="en-US" sz="2200" dirty="0"/>
          </a:p>
        </p:txBody>
      </p:sp>
      <p:sp>
        <p:nvSpPr>
          <p:cNvPr id="14" name="Text 12"/>
          <p:cNvSpPr/>
          <p:nvPr/>
        </p:nvSpPr>
        <p:spPr>
          <a:xfrm>
            <a:off x="1277779" y="4534019"/>
            <a:ext cx="2366486" cy="295870"/>
          </a:xfrm>
          <a:prstGeom prst="rect">
            <a:avLst/>
          </a:prstGeom>
          <a:noFill/>
          <a:ln/>
        </p:spPr>
        <p:txBody>
          <a:bodyPr wrap="none" lIns="0" tIns="0" rIns="0" bIns="0" rtlCol="0" anchor="t"/>
          <a:lstStyle/>
          <a:p>
            <a:pPr marL="0" indent="0" algn="l">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3. Presentación</a:t>
            </a:r>
            <a:endParaRPr lang="en-US" sz="1850" dirty="0"/>
          </a:p>
        </p:txBody>
      </p:sp>
      <p:sp>
        <p:nvSpPr>
          <p:cNvPr id="15" name="Text 13"/>
          <p:cNvSpPr/>
          <p:nvPr/>
        </p:nvSpPr>
        <p:spPr>
          <a:xfrm>
            <a:off x="1277779" y="4943475"/>
            <a:ext cx="12690038" cy="302895"/>
          </a:xfrm>
          <a:prstGeom prst="rect">
            <a:avLst/>
          </a:prstGeom>
          <a:noFill/>
          <a:ln/>
        </p:spPr>
        <p:txBody>
          <a:bodyPr wrap="none" lIns="0" tIns="0" rIns="0" bIns="0" rtlCol="0" anchor="t"/>
          <a:lstStyle/>
          <a:p>
            <a:pPr marL="0" indent="0" algn="l">
              <a:lnSpc>
                <a:spcPts val="23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Se crean gráficos o tablas </a:t>
            </a:r>
            <a:r>
              <a:rPr lang="en-US" dirty="0">
                <a:solidFill>
                  <a:srgbClr val="5B5F71"/>
                </a:solidFill>
                <a:latin typeface="Instrument Sans Medium" pitchFamily="34" charset="0"/>
                <a:ea typeface="Instrument Sans Medium" pitchFamily="34" charset="-122"/>
                <a:cs typeface="Instrument Sans Medium" pitchFamily="34" charset="-120"/>
              </a:rPr>
              <a:t>para</a:t>
            </a:r>
            <a:r>
              <a:rPr lang="en-US" sz="1600" dirty="0">
                <a:solidFill>
                  <a:srgbClr val="5B5F71"/>
                </a:solidFill>
                <a:latin typeface="Instrument Sans Medium" pitchFamily="34" charset="0"/>
                <a:ea typeface="Instrument Sans Medium" pitchFamily="34" charset="-122"/>
                <a:cs typeface="Instrument Sans Medium" pitchFamily="34" charset="-120"/>
              </a:rPr>
              <a:t> visualizar la información de manera clara, como un histograma de horas de estudio.</a:t>
            </a:r>
            <a:endParaRPr lang="en-US" sz="1600" dirty="0"/>
          </a:p>
        </p:txBody>
      </p:sp>
      <p:sp>
        <p:nvSpPr>
          <p:cNvPr id="16" name="Shape 14"/>
          <p:cNvSpPr/>
          <p:nvPr/>
        </p:nvSpPr>
        <p:spPr>
          <a:xfrm>
            <a:off x="662583" y="5624989"/>
            <a:ext cx="425887" cy="425887"/>
          </a:xfrm>
          <a:prstGeom prst="roundRect">
            <a:avLst>
              <a:gd name="adj" fmla="val 18671"/>
            </a:avLst>
          </a:prstGeom>
          <a:solidFill>
            <a:srgbClr val="E2E3E9"/>
          </a:solidFill>
          <a:ln w="7620">
            <a:solidFill>
              <a:srgbClr val="C8C9CF"/>
            </a:solidFill>
            <a:prstDash val="solid"/>
          </a:ln>
        </p:spPr>
        <p:txBody>
          <a:bodyPr/>
          <a:lstStyle/>
          <a:p>
            <a:endParaRPr lang="es-AR"/>
          </a:p>
        </p:txBody>
      </p:sp>
      <p:sp>
        <p:nvSpPr>
          <p:cNvPr id="17" name="Text 15"/>
          <p:cNvSpPr/>
          <p:nvPr/>
        </p:nvSpPr>
        <p:spPr>
          <a:xfrm>
            <a:off x="733485" y="5660410"/>
            <a:ext cx="283964" cy="354925"/>
          </a:xfrm>
          <a:prstGeom prst="rect">
            <a:avLst/>
          </a:prstGeom>
          <a:noFill/>
          <a:ln/>
        </p:spPr>
        <p:txBody>
          <a:bodyPr wrap="none" lIns="0" tIns="0" rIns="0" bIns="0" rtlCol="0" anchor="t"/>
          <a:lstStyle/>
          <a:p>
            <a:pPr marL="0" indent="0" algn="ctr">
              <a:lnSpc>
                <a:spcPts val="22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4</a:t>
            </a:r>
            <a:endParaRPr lang="en-US" sz="2200" dirty="0"/>
          </a:p>
        </p:txBody>
      </p:sp>
      <p:sp>
        <p:nvSpPr>
          <p:cNvPr id="18" name="Text 16"/>
          <p:cNvSpPr/>
          <p:nvPr/>
        </p:nvSpPr>
        <p:spPr>
          <a:xfrm>
            <a:off x="1277779" y="5689997"/>
            <a:ext cx="2366486" cy="295870"/>
          </a:xfrm>
          <a:prstGeom prst="rect">
            <a:avLst/>
          </a:prstGeom>
          <a:noFill/>
          <a:ln/>
        </p:spPr>
        <p:txBody>
          <a:bodyPr wrap="none" lIns="0" tIns="0" rIns="0" bIns="0" rtlCol="0" anchor="t"/>
          <a:lstStyle/>
          <a:p>
            <a:pPr marL="0" indent="0" algn="l">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4. Análisis</a:t>
            </a:r>
            <a:endParaRPr lang="en-US" sz="1850" dirty="0"/>
          </a:p>
        </p:txBody>
      </p:sp>
      <p:sp>
        <p:nvSpPr>
          <p:cNvPr id="19" name="Text 17"/>
          <p:cNvSpPr/>
          <p:nvPr/>
        </p:nvSpPr>
        <p:spPr>
          <a:xfrm>
            <a:off x="1277779" y="6099453"/>
            <a:ext cx="12690038" cy="302895"/>
          </a:xfrm>
          <a:prstGeom prst="rect">
            <a:avLst/>
          </a:prstGeom>
          <a:noFill/>
          <a:ln/>
        </p:spPr>
        <p:txBody>
          <a:bodyPr wrap="none" lIns="0" tIns="0" rIns="0" bIns="0" rtlCol="0" anchor="t"/>
          <a:lstStyle/>
          <a:p>
            <a:pPr marL="0" indent="0" algn="l">
              <a:lnSpc>
                <a:spcPts val="23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Se calculan medidas: ¿Cuál es el promedio de horas de estudio? ¿Hay mucha variación entre los estudiantes?</a:t>
            </a:r>
            <a:endParaRPr lang="en-US" sz="1600" dirty="0"/>
          </a:p>
        </p:txBody>
      </p:sp>
      <p:sp>
        <p:nvSpPr>
          <p:cNvPr id="20" name="Shape 18"/>
          <p:cNvSpPr/>
          <p:nvPr/>
        </p:nvSpPr>
        <p:spPr>
          <a:xfrm>
            <a:off x="662583" y="6780967"/>
            <a:ext cx="425887" cy="425887"/>
          </a:xfrm>
          <a:prstGeom prst="roundRect">
            <a:avLst>
              <a:gd name="adj" fmla="val 18671"/>
            </a:avLst>
          </a:prstGeom>
          <a:solidFill>
            <a:srgbClr val="E2E3E9"/>
          </a:solidFill>
          <a:ln w="7620">
            <a:solidFill>
              <a:srgbClr val="C8C9CF"/>
            </a:solidFill>
            <a:prstDash val="solid"/>
          </a:ln>
        </p:spPr>
        <p:txBody>
          <a:bodyPr/>
          <a:lstStyle/>
          <a:p>
            <a:endParaRPr lang="es-AR"/>
          </a:p>
        </p:txBody>
      </p:sp>
      <p:sp>
        <p:nvSpPr>
          <p:cNvPr id="21" name="Text 19"/>
          <p:cNvSpPr/>
          <p:nvPr/>
        </p:nvSpPr>
        <p:spPr>
          <a:xfrm>
            <a:off x="733485" y="6816388"/>
            <a:ext cx="283964" cy="354925"/>
          </a:xfrm>
          <a:prstGeom prst="rect">
            <a:avLst/>
          </a:prstGeom>
          <a:noFill/>
          <a:ln/>
        </p:spPr>
        <p:txBody>
          <a:bodyPr wrap="none" lIns="0" tIns="0" rIns="0" bIns="0" rtlCol="0" anchor="t"/>
          <a:lstStyle/>
          <a:p>
            <a:pPr marL="0" indent="0" algn="ctr">
              <a:lnSpc>
                <a:spcPts val="220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5</a:t>
            </a:r>
            <a:endParaRPr lang="en-US" sz="2200" dirty="0"/>
          </a:p>
        </p:txBody>
      </p:sp>
      <p:sp>
        <p:nvSpPr>
          <p:cNvPr id="22" name="Text 20"/>
          <p:cNvSpPr/>
          <p:nvPr/>
        </p:nvSpPr>
        <p:spPr>
          <a:xfrm>
            <a:off x="1277779" y="6845975"/>
            <a:ext cx="2366486" cy="295870"/>
          </a:xfrm>
          <a:prstGeom prst="rect">
            <a:avLst/>
          </a:prstGeom>
          <a:noFill/>
          <a:ln/>
        </p:spPr>
        <p:txBody>
          <a:bodyPr wrap="none" lIns="0" tIns="0" rIns="0" bIns="0" rtlCol="0" anchor="t"/>
          <a:lstStyle/>
          <a:p>
            <a:pPr marL="0" indent="0" algn="l">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5. Interpretación</a:t>
            </a:r>
            <a:endParaRPr lang="en-US" sz="1850" dirty="0"/>
          </a:p>
        </p:txBody>
      </p:sp>
      <p:sp>
        <p:nvSpPr>
          <p:cNvPr id="23" name="Text 21"/>
          <p:cNvSpPr/>
          <p:nvPr/>
        </p:nvSpPr>
        <p:spPr>
          <a:xfrm>
            <a:off x="733485" y="7347524"/>
            <a:ext cx="12690038" cy="302895"/>
          </a:xfrm>
          <a:prstGeom prst="rect">
            <a:avLst/>
          </a:prstGeom>
          <a:noFill/>
          <a:ln/>
        </p:spPr>
        <p:txBody>
          <a:bodyPr wrap="none" lIns="0" tIns="0" rIns="0" bIns="0" rtlCol="0" anchor="t"/>
          <a:lstStyle/>
          <a:p>
            <a:pPr marL="0" indent="0" algn="l">
              <a:lnSpc>
                <a:spcPts val="23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Se extraen conclusiones: "El 70% de los estudiantes estudia menos de 2 horas al día, lo que podría afectar su rendimiento en exámenes difíciles."</a:t>
            </a:r>
            <a:endParaRPr lang="en-US" sz="1600" dirty="0"/>
          </a:p>
        </p:txBody>
      </p:sp>
      <p:sp>
        <p:nvSpPr>
          <p:cNvPr id="24" name="Rectángulo 23">
            <a:extLst>
              <a:ext uri="{FF2B5EF4-FFF2-40B4-BE49-F238E27FC236}">
                <a16:creationId xmlns:a16="http://schemas.microsoft.com/office/drawing/2014/main" id="{A554CCD5-BB22-E057-3F68-57AFAC0EE353}"/>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64463" y="364927"/>
            <a:ext cx="4604861" cy="414695"/>
          </a:xfrm>
          <a:prstGeom prst="rect">
            <a:avLst/>
          </a:prstGeom>
          <a:noFill/>
          <a:ln/>
        </p:spPr>
        <p:txBody>
          <a:bodyPr wrap="none" lIns="0" tIns="0" rIns="0" bIns="0" rtlCol="0" anchor="t"/>
          <a:lstStyle/>
          <a:p>
            <a:pPr marL="0" indent="0" algn="l">
              <a:lnSpc>
                <a:spcPts val="3250"/>
              </a:lnSpc>
              <a:buNone/>
            </a:pPr>
            <a:r>
              <a:rPr lang="en-US" sz="2800" dirty="0">
                <a:solidFill>
                  <a:srgbClr val="505468"/>
                </a:solidFill>
                <a:latin typeface="Instrument Sans Semi Bold" pitchFamily="34" charset="0"/>
                <a:ea typeface="Instrument Sans Semi Bold" pitchFamily="34" charset="-122"/>
                <a:cs typeface="Instrument Sans Semi Bold" pitchFamily="34" charset="-120"/>
              </a:rPr>
              <a:t>Primer Análisis Estadístico</a:t>
            </a:r>
            <a:endParaRPr lang="en-US" sz="2800" dirty="0"/>
          </a:p>
        </p:txBody>
      </p:sp>
      <p:sp>
        <p:nvSpPr>
          <p:cNvPr id="3" name="Text 1"/>
          <p:cNvSpPr/>
          <p:nvPr/>
        </p:nvSpPr>
        <p:spPr>
          <a:xfrm>
            <a:off x="464463" y="1045012"/>
            <a:ext cx="13701474" cy="212408"/>
          </a:xfrm>
          <a:prstGeom prst="rect">
            <a:avLst/>
          </a:prstGeom>
          <a:noFill/>
          <a:ln/>
        </p:spPr>
        <p:txBody>
          <a:bodyPr wrap="none" lIns="0" tIns="0" rIns="0" bIns="0" rtlCol="0" anchor="t"/>
          <a:lstStyle/>
          <a:p>
            <a:pPr marL="0" indent="0" algn="l">
              <a:lnSpc>
                <a:spcPts val="1650"/>
              </a:lnSpc>
              <a:buNone/>
            </a:pPr>
            <a:r>
              <a:rPr lang="en-US" dirty="0">
                <a:solidFill>
                  <a:srgbClr val="5B5F71"/>
                </a:solidFill>
                <a:latin typeface="Instrument Sans Medium" pitchFamily="34" charset="0"/>
                <a:ea typeface="Instrument Sans Medium" pitchFamily="34" charset="-122"/>
                <a:cs typeface="Instrument Sans Medium" pitchFamily="34" charset="-120"/>
              </a:rPr>
              <a:t>Para poner en práctica lo aprendido, imaginemos un escenario sencillo. Analicemos las notas de un examen </a:t>
            </a:r>
            <a:r>
              <a:rPr lang="en-US" dirty="0" err="1">
                <a:solidFill>
                  <a:srgbClr val="5B5F71"/>
                </a:solidFill>
                <a:latin typeface="Instrument Sans Medium" pitchFamily="34" charset="0"/>
                <a:ea typeface="Instrument Sans Medium" pitchFamily="34" charset="-122"/>
                <a:cs typeface="Instrument Sans Medium" pitchFamily="34" charset="-120"/>
              </a:rPr>
              <a:t>en</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clase</a:t>
            </a:r>
            <a:r>
              <a:rPr lang="en-US" dirty="0">
                <a:solidFill>
                  <a:srgbClr val="5B5F71"/>
                </a:solidFill>
                <a:latin typeface="Instrument Sans Medium" pitchFamily="34" charset="0"/>
                <a:ea typeface="Instrument Sans Medium" pitchFamily="34" charset="-122"/>
                <a:cs typeface="Instrument Sans Medium" pitchFamily="34" charset="-120"/>
              </a:rPr>
              <a:t>.</a:t>
            </a:r>
            <a:endParaRPr lang="en-US" dirty="0"/>
          </a:p>
        </p:txBody>
      </p:sp>
      <p:sp>
        <p:nvSpPr>
          <p:cNvPr id="4" name="Text 2"/>
          <p:cNvSpPr/>
          <p:nvPr/>
        </p:nvSpPr>
        <p:spPr>
          <a:xfrm>
            <a:off x="464463" y="1406604"/>
            <a:ext cx="13701474" cy="212408"/>
          </a:xfrm>
          <a:prstGeom prst="rect">
            <a:avLst/>
          </a:prstGeom>
          <a:noFill/>
          <a:ln/>
        </p:spPr>
        <p:txBody>
          <a:bodyPr wrap="none" lIns="0" tIns="0" rIns="0" bIns="0" rtlCol="0" anchor="t"/>
          <a:lstStyle/>
          <a:p>
            <a:pPr>
              <a:lnSpc>
                <a:spcPts val="1650"/>
              </a:lnSpc>
            </a:pPr>
            <a:r>
              <a:rPr lang="en-US" dirty="0">
                <a:solidFill>
                  <a:srgbClr val="5B5F71"/>
                </a:solidFill>
                <a:latin typeface="Instrument Sans Medium" pitchFamily="34" charset="0"/>
              </a:rPr>
              <a:t>Resultados del último examen de matemáticas (sobre 10 puntos):</a:t>
            </a:r>
          </a:p>
        </p:txBody>
      </p:sp>
      <p:pic>
        <p:nvPicPr>
          <p:cNvPr id="5" name="Image 0" descr="preencoded.png"/>
          <p:cNvPicPr>
            <a:picLocks noChangeAspect="1"/>
          </p:cNvPicPr>
          <p:nvPr/>
        </p:nvPicPr>
        <p:blipFill>
          <a:blip r:embed="rId3"/>
          <a:stretch>
            <a:fillRect/>
          </a:stretch>
        </p:blipFill>
        <p:spPr>
          <a:xfrm>
            <a:off x="1282345" y="1865061"/>
            <a:ext cx="9858897" cy="5234439"/>
          </a:xfrm>
          <a:prstGeom prst="rect">
            <a:avLst/>
          </a:prstGeom>
        </p:spPr>
      </p:pic>
      <p:sp>
        <p:nvSpPr>
          <p:cNvPr id="6" name="Shape 3"/>
          <p:cNvSpPr/>
          <p:nvPr/>
        </p:nvSpPr>
        <p:spPr>
          <a:xfrm>
            <a:off x="11851105" y="2952389"/>
            <a:ext cx="306919" cy="185738"/>
          </a:xfrm>
          <a:prstGeom prst="roundRect">
            <a:avLst>
              <a:gd name="adj" fmla="val 13788"/>
            </a:avLst>
          </a:prstGeom>
          <a:solidFill>
            <a:srgbClr val="21232B"/>
          </a:solidFill>
          <a:ln/>
        </p:spPr>
        <p:txBody>
          <a:bodyPr/>
          <a:lstStyle/>
          <a:p>
            <a:endParaRPr lang="es-AR"/>
          </a:p>
        </p:txBody>
      </p:sp>
      <p:sp>
        <p:nvSpPr>
          <p:cNvPr id="7" name="Text 4"/>
          <p:cNvSpPr/>
          <p:nvPr/>
        </p:nvSpPr>
        <p:spPr>
          <a:xfrm>
            <a:off x="12387425" y="2978881"/>
            <a:ext cx="1107996" cy="132755"/>
          </a:xfrm>
          <a:prstGeom prst="rect">
            <a:avLst/>
          </a:prstGeom>
          <a:noFill/>
          <a:ln/>
        </p:spPr>
        <p:txBody>
          <a:bodyPr wrap="none" lIns="0" tIns="0" rIns="0" bIns="0" rtlCol="0" anchor="t"/>
          <a:lstStyle/>
          <a:p>
            <a:pPr>
              <a:lnSpc>
                <a:spcPts val="1000"/>
              </a:lnSpc>
            </a:pPr>
            <a:r>
              <a:rPr lang="en-US" sz="1400" dirty="0">
                <a:solidFill>
                  <a:srgbClr val="5B5F71"/>
                </a:solidFill>
                <a:latin typeface="Instrument Sans Medium" pitchFamily="34" charset="0"/>
              </a:rPr>
              <a:t>Notas del Examen</a:t>
            </a:r>
          </a:p>
        </p:txBody>
      </p:sp>
      <p:sp>
        <p:nvSpPr>
          <p:cNvPr id="8" name="Shape 5"/>
          <p:cNvSpPr/>
          <p:nvPr/>
        </p:nvSpPr>
        <p:spPr>
          <a:xfrm>
            <a:off x="11851105" y="3720601"/>
            <a:ext cx="306918" cy="212408"/>
          </a:xfrm>
          <a:prstGeom prst="roundRect">
            <a:avLst>
              <a:gd name="adj" fmla="val 13788"/>
            </a:avLst>
          </a:prstGeom>
          <a:solidFill>
            <a:srgbClr val="52566B"/>
          </a:solidFill>
          <a:ln/>
        </p:spPr>
        <p:txBody>
          <a:bodyPr/>
          <a:lstStyle/>
          <a:p>
            <a:endParaRPr lang="es-AR"/>
          </a:p>
        </p:txBody>
      </p:sp>
      <p:sp>
        <p:nvSpPr>
          <p:cNvPr id="9" name="Text 6"/>
          <p:cNvSpPr/>
          <p:nvPr/>
        </p:nvSpPr>
        <p:spPr>
          <a:xfrm>
            <a:off x="12387425" y="3839962"/>
            <a:ext cx="1440299" cy="132755"/>
          </a:xfrm>
          <a:prstGeom prst="rect">
            <a:avLst/>
          </a:prstGeom>
          <a:noFill/>
          <a:ln/>
        </p:spPr>
        <p:txBody>
          <a:bodyPr wrap="none" lIns="0" tIns="0" rIns="0" bIns="0" rtlCol="0" anchor="t"/>
          <a:lstStyle/>
          <a:p>
            <a:pPr marL="0" indent="0" algn="l">
              <a:lnSpc>
                <a:spcPts val="1000"/>
              </a:lnSpc>
              <a:buNone/>
            </a:pPr>
            <a:r>
              <a:rPr lang="en-US" sz="1400" dirty="0">
                <a:solidFill>
                  <a:srgbClr val="5B5F71"/>
                </a:solidFill>
                <a:latin typeface="Instrument Sans Medium" pitchFamily="34" charset="0"/>
                <a:ea typeface="Instrument Sans Medium" pitchFamily="34" charset="-122"/>
                <a:cs typeface="Instrument Sans Medium" pitchFamily="34" charset="-120"/>
              </a:rPr>
              <a:t>Número de Estudiantes</a:t>
            </a:r>
            <a:endParaRPr lang="en-US" sz="1400" dirty="0"/>
          </a:p>
        </p:txBody>
      </p:sp>
      <p:sp>
        <p:nvSpPr>
          <p:cNvPr id="10" name="Text 7"/>
          <p:cNvSpPr/>
          <p:nvPr/>
        </p:nvSpPr>
        <p:spPr>
          <a:xfrm>
            <a:off x="464463" y="7197578"/>
            <a:ext cx="13701474" cy="212408"/>
          </a:xfrm>
          <a:prstGeom prst="rect">
            <a:avLst/>
          </a:prstGeom>
          <a:noFill/>
          <a:ln/>
        </p:spPr>
        <p:txBody>
          <a:bodyPr wrap="none" lIns="0" tIns="0" rIns="0" bIns="0" rtlCol="0" anchor="t"/>
          <a:lstStyle/>
          <a:p>
            <a:pPr marL="0" indent="0" algn="l">
              <a:lnSpc>
                <a:spcPts val="16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¿Qué puedes observar? La mayoría de los estudiantes obtuvo un 7? ¿Crees que esto refleja el nivel general de la </a:t>
            </a:r>
            <a:r>
              <a:rPr lang="en-US" sz="1600" dirty="0" err="1">
                <a:solidFill>
                  <a:srgbClr val="5B5F71"/>
                </a:solidFill>
                <a:latin typeface="Instrument Sans Medium" pitchFamily="34" charset="0"/>
                <a:ea typeface="Instrument Sans Medium" pitchFamily="34" charset="-122"/>
                <a:cs typeface="Instrument Sans Medium" pitchFamily="34" charset="-120"/>
              </a:rPr>
              <a:t>clase</a:t>
            </a:r>
            <a:r>
              <a:rPr lang="en-US" sz="1600" dirty="0">
                <a:solidFill>
                  <a:srgbClr val="5B5F71"/>
                </a:solidFill>
                <a:latin typeface="Instrument Sans Medium" pitchFamily="34" charset="0"/>
                <a:ea typeface="Instrument Sans Medium" pitchFamily="34" charset="-122"/>
                <a:cs typeface="Instrument Sans Medium" pitchFamily="34" charset="-120"/>
              </a:rPr>
              <a:t>?</a:t>
            </a:r>
          </a:p>
          <a:p>
            <a:pPr marL="0" indent="0" algn="l">
              <a:lnSpc>
                <a:spcPts val="16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 ¿Cómo podrías usar estos datos para mejorar los resultados en el próximo examen?</a:t>
            </a:r>
            <a:endParaRPr lang="en-US" sz="1600" dirty="0"/>
          </a:p>
        </p:txBody>
      </p:sp>
      <p:sp>
        <p:nvSpPr>
          <p:cNvPr id="11" name="Rectángulo 10">
            <a:extLst>
              <a:ext uri="{FF2B5EF4-FFF2-40B4-BE49-F238E27FC236}">
                <a16:creationId xmlns:a16="http://schemas.microsoft.com/office/drawing/2014/main" id="{59BE563D-4ABB-514C-5B3B-B083CE6384BA}"/>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12" name="Rectángulo 11">
            <a:extLst>
              <a:ext uri="{FF2B5EF4-FFF2-40B4-BE49-F238E27FC236}">
                <a16:creationId xmlns:a16="http://schemas.microsoft.com/office/drawing/2014/main" id="{C7C190CF-2602-05B8-9797-EACDBF248F3A}"/>
              </a:ext>
            </a:extLst>
          </p:cNvPr>
          <p:cNvSpPr/>
          <p:nvPr/>
        </p:nvSpPr>
        <p:spPr>
          <a:xfrm>
            <a:off x="12640082" y="6370577"/>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603409" y="915829"/>
            <a:ext cx="6080403" cy="743664"/>
          </a:xfrm>
          <a:prstGeom prst="rect">
            <a:avLst/>
          </a:prstGeom>
          <a:noFill/>
          <a:ln/>
        </p:spPr>
        <p:txBody>
          <a:bodyPr wrap="none" lIns="0" tIns="0" rIns="0" bIns="0" rtlCol="0" anchor="t"/>
          <a:lstStyle/>
          <a:p>
            <a:pPr marL="0" indent="0" algn="l">
              <a:lnSpc>
                <a:spcPts val="5850"/>
              </a:lnSpc>
              <a:buNone/>
            </a:pPr>
            <a:r>
              <a:rPr lang="en-US" sz="4650" dirty="0">
                <a:solidFill>
                  <a:srgbClr val="505468"/>
                </a:solidFill>
                <a:latin typeface="Instrument Sans Semi Bold" pitchFamily="34" charset="0"/>
                <a:ea typeface="Instrument Sans Semi Bold" pitchFamily="34" charset="-122"/>
                <a:cs typeface="Instrument Sans Semi Bold" pitchFamily="34" charset="-120"/>
              </a:rPr>
              <a:t>¿Qué es una Variable?</a:t>
            </a:r>
            <a:endParaRPr lang="en-US" sz="4650" dirty="0"/>
          </a:p>
        </p:txBody>
      </p:sp>
      <p:sp>
        <p:nvSpPr>
          <p:cNvPr id="4" name="Text 2"/>
          <p:cNvSpPr/>
          <p:nvPr/>
        </p:nvSpPr>
        <p:spPr>
          <a:xfrm>
            <a:off x="603409" y="2325898"/>
            <a:ext cx="6952423" cy="827246"/>
          </a:xfrm>
          <a:prstGeom prst="rect">
            <a:avLst/>
          </a:prstGeom>
          <a:noFill/>
          <a:ln/>
        </p:spPr>
        <p:txBody>
          <a:bodyPr wrap="square" lIns="0" tIns="0" rIns="0" bIns="0" rtlCol="0" anchor="t"/>
          <a:lstStyle/>
          <a:p>
            <a:pPr marL="0" indent="0" algn="just">
              <a:lnSpc>
                <a:spcPts val="2150"/>
              </a:lnSpc>
              <a:buNone/>
            </a:pPr>
            <a:r>
              <a:rPr lang="en-US" dirty="0">
                <a:solidFill>
                  <a:srgbClr val="5B5F71"/>
                </a:solidFill>
                <a:latin typeface="Instrument Sans Medium" pitchFamily="34" charset="0"/>
                <a:ea typeface="Instrument Sans Medium" pitchFamily="34" charset="-122"/>
                <a:cs typeface="Instrument Sans Medium" pitchFamily="34" charset="-120"/>
              </a:rPr>
              <a:t>Una </a:t>
            </a:r>
            <a:r>
              <a:rPr lang="en-US" b="1" dirty="0">
                <a:solidFill>
                  <a:srgbClr val="5B5F71"/>
                </a:solidFill>
                <a:latin typeface="Instrument Sans Medium" pitchFamily="34" charset="0"/>
                <a:ea typeface="Instrument Sans Medium" pitchFamily="34" charset="-122"/>
                <a:cs typeface="Instrument Sans Medium" pitchFamily="34" charset="-120"/>
              </a:rPr>
              <a:t>variable</a:t>
            </a:r>
            <a:r>
              <a:rPr lang="en-US" dirty="0">
                <a:solidFill>
                  <a:srgbClr val="5B5F71"/>
                </a:solidFill>
                <a:latin typeface="Instrument Sans Medium" pitchFamily="34" charset="0"/>
                <a:ea typeface="Instrument Sans Medium" pitchFamily="34" charset="-122"/>
                <a:cs typeface="Instrument Sans Medium" pitchFamily="34" charset="-120"/>
              </a:rPr>
              <a:t> es una característica observable que puede variar entre los elementos de una población o muestra. Es la piedra angular de cualquier estudio estadístico, permitiendo la recolección y análisis de datos.</a:t>
            </a:r>
            <a:endParaRPr lang="en-US" dirty="0"/>
          </a:p>
        </p:txBody>
      </p:sp>
      <p:sp>
        <p:nvSpPr>
          <p:cNvPr id="5" name="Text 3"/>
          <p:cNvSpPr/>
          <p:nvPr/>
        </p:nvSpPr>
        <p:spPr>
          <a:xfrm>
            <a:off x="603409" y="3945957"/>
            <a:ext cx="6952423" cy="551498"/>
          </a:xfrm>
          <a:prstGeom prst="rect">
            <a:avLst/>
          </a:prstGeom>
          <a:noFill/>
          <a:ln/>
        </p:spPr>
        <p:txBody>
          <a:bodyPr wrap="square" lIns="0" tIns="0" rIns="0" bIns="0" rtlCol="0" anchor="t"/>
          <a:lstStyle/>
          <a:p>
            <a:pPr marL="0" indent="0" algn="just">
              <a:lnSpc>
                <a:spcPts val="2150"/>
              </a:lnSpc>
              <a:buNone/>
            </a:pPr>
            <a:r>
              <a:rPr lang="en-US" dirty="0">
                <a:solidFill>
                  <a:srgbClr val="5B5F71"/>
                </a:solidFill>
                <a:latin typeface="Instrument Sans Medium" pitchFamily="34" charset="0"/>
                <a:ea typeface="Instrument Sans Medium" pitchFamily="34" charset="-122"/>
                <a:cs typeface="Instrument Sans Medium" pitchFamily="34" charset="-120"/>
              </a:rPr>
              <a:t>Comprender las variables es el primer paso para transformar datos crudos en conocimiento útil y decisiones informadas.</a:t>
            </a:r>
            <a:endParaRPr lang="en-US" dirty="0"/>
          </a:p>
        </p:txBody>
      </p:sp>
      <p:pic>
        <p:nvPicPr>
          <p:cNvPr id="6" name="Image 0" descr="preencoded.png"/>
          <p:cNvPicPr>
            <a:picLocks noChangeAspect="1"/>
          </p:cNvPicPr>
          <p:nvPr/>
        </p:nvPicPr>
        <p:blipFill>
          <a:blip r:embed="rId3"/>
          <a:stretch>
            <a:fillRect/>
          </a:stretch>
        </p:blipFill>
        <p:spPr>
          <a:xfrm>
            <a:off x="8554453" y="1981658"/>
            <a:ext cx="5383905" cy="5383905"/>
          </a:xfrm>
          <a:prstGeom prst="rect">
            <a:avLst/>
          </a:prstGeom>
        </p:spPr>
      </p:pic>
      <p:sp>
        <p:nvSpPr>
          <p:cNvPr id="7" name="Rectángulo 6">
            <a:extLst>
              <a:ext uri="{FF2B5EF4-FFF2-40B4-BE49-F238E27FC236}">
                <a16:creationId xmlns:a16="http://schemas.microsoft.com/office/drawing/2014/main" id="{A991B2D0-146A-47AE-8D52-15D6E7741B79}"/>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793790" y="1647230"/>
            <a:ext cx="10536198" cy="978218"/>
          </a:xfrm>
          <a:prstGeom prst="rect">
            <a:avLst/>
          </a:prstGeom>
          <a:noFill/>
          <a:ln/>
        </p:spPr>
        <p:txBody>
          <a:bodyPr wrap="none" lIns="0" tIns="0" rIns="0" bIns="0" rtlCol="0" anchor="t"/>
          <a:lstStyle/>
          <a:p>
            <a:pPr marL="0" indent="0" algn="l">
              <a:lnSpc>
                <a:spcPts val="7700"/>
              </a:lnSpc>
              <a:buNone/>
            </a:pPr>
            <a:r>
              <a:rPr lang="en-US" sz="6150" dirty="0">
                <a:solidFill>
                  <a:srgbClr val="505468"/>
                </a:solidFill>
                <a:latin typeface="Instrument Sans Semi Bold" pitchFamily="34" charset="0"/>
                <a:ea typeface="Instrument Sans Semi Bold" pitchFamily="34" charset="-122"/>
                <a:cs typeface="Instrument Sans Semi Bold" pitchFamily="34" charset="-120"/>
              </a:rPr>
              <a:t>Cualitativas vs. Cuantitativas</a:t>
            </a:r>
            <a:endParaRPr lang="en-US" sz="6150" dirty="0"/>
          </a:p>
        </p:txBody>
      </p:sp>
      <p:sp>
        <p:nvSpPr>
          <p:cNvPr id="4" name="Shape 2"/>
          <p:cNvSpPr/>
          <p:nvPr/>
        </p:nvSpPr>
        <p:spPr>
          <a:xfrm>
            <a:off x="793790" y="3305770"/>
            <a:ext cx="6407944" cy="3857744"/>
          </a:xfrm>
          <a:prstGeom prst="roundRect">
            <a:avLst>
              <a:gd name="adj" fmla="val 3792"/>
            </a:avLst>
          </a:prstGeom>
          <a:solidFill>
            <a:srgbClr val="FFFFFF">
              <a:alpha val="95000"/>
            </a:srgbClr>
          </a:solidFill>
          <a:ln/>
        </p:spPr>
        <p:txBody>
          <a:bodyPr/>
          <a:lstStyle/>
          <a:p>
            <a:endParaRPr lang="es-AR"/>
          </a:p>
        </p:txBody>
      </p:sp>
      <p:pic>
        <p:nvPicPr>
          <p:cNvPr id="5" name="Image 0" descr="preencoded.png"/>
          <p:cNvPicPr>
            <a:picLocks noChangeAspect="1"/>
          </p:cNvPicPr>
          <p:nvPr/>
        </p:nvPicPr>
        <p:blipFill>
          <a:blip r:embed="rId3"/>
          <a:stretch>
            <a:fillRect/>
          </a:stretch>
        </p:blipFill>
        <p:spPr>
          <a:xfrm>
            <a:off x="793790" y="3275290"/>
            <a:ext cx="6407944" cy="121920"/>
          </a:xfrm>
          <a:prstGeom prst="rect">
            <a:avLst/>
          </a:prstGeom>
        </p:spPr>
      </p:pic>
      <p:pic>
        <p:nvPicPr>
          <p:cNvPr id="6" name="Image 1" descr="preencoded.png"/>
          <p:cNvPicPr>
            <a:picLocks noChangeAspect="1"/>
          </p:cNvPicPr>
          <p:nvPr/>
        </p:nvPicPr>
        <p:blipFill>
          <a:blip r:embed="rId4"/>
          <a:stretch>
            <a:fillRect/>
          </a:stretch>
        </p:blipFill>
        <p:spPr>
          <a:xfrm>
            <a:off x="3657540" y="2965609"/>
            <a:ext cx="680442" cy="680442"/>
          </a:xfrm>
          <a:prstGeom prst="rect">
            <a:avLst/>
          </a:prstGeom>
        </p:spPr>
      </p:pic>
      <p:pic>
        <p:nvPicPr>
          <p:cNvPr id="7" name="Image 2" descr="preencoded.png"/>
          <p:cNvPicPr>
            <a:picLocks noChangeAspect="1"/>
          </p:cNvPicPr>
          <p:nvPr/>
        </p:nvPicPr>
        <p:blipFill>
          <a:blip r:embed="rId5"/>
          <a:stretch>
            <a:fillRect/>
          </a:stretch>
        </p:blipFill>
        <p:spPr>
          <a:xfrm>
            <a:off x="3861614" y="3135749"/>
            <a:ext cx="272177" cy="340162"/>
          </a:xfrm>
          <a:prstGeom prst="rect">
            <a:avLst/>
          </a:prstGeom>
        </p:spPr>
      </p:pic>
      <p:sp>
        <p:nvSpPr>
          <p:cNvPr id="8" name="Text 3"/>
          <p:cNvSpPr/>
          <p:nvPr/>
        </p:nvSpPr>
        <p:spPr>
          <a:xfrm>
            <a:off x="1051084" y="3872746"/>
            <a:ext cx="3427452" cy="425291"/>
          </a:xfrm>
          <a:prstGeom prst="rect">
            <a:avLst/>
          </a:prstGeom>
          <a:noFill/>
          <a:ln/>
        </p:spPr>
        <p:txBody>
          <a:bodyPr wrap="non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Variables Cualitativas</a:t>
            </a:r>
            <a:endParaRPr lang="en-US" sz="2650" dirty="0"/>
          </a:p>
        </p:txBody>
      </p:sp>
      <p:sp>
        <p:nvSpPr>
          <p:cNvPr id="9" name="Text 4"/>
          <p:cNvSpPr/>
          <p:nvPr/>
        </p:nvSpPr>
        <p:spPr>
          <a:xfrm>
            <a:off x="1051084" y="4434126"/>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Describen características no numéricas, como categorías o atributos. Se enfocan en la cualidad del dato, no en su magnitud.</a:t>
            </a:r>
            <a:endParaRPr lang="en-US" sz="1750" dirty="0"/>
          </a:p>
        </p:txBody>
      </p:sp>
      <p:sp>
        <p:nvSpPr>
          <p:cNvPr id="10" name="Text 5"/>
          <p:cNvSpPr/>
          <p:nvPr/>
        </p:nvSpPr>
        <p:spPr>
          <a:xfrm>
            <a:off x="1051084" y="5658922"/>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Marca de PC: Apple, Dell, HP</a:t>
            </a:r>
            <a:endParaRPr lang="en-US" sz="1750" dirty="0"/>
          </a:p>
        </p:txBody>
      </p:sp>
      <p:sp>
        <p:nvSpPr>
          <p:cNvPr id="11" name="Text 6"/>
          <p:cNvSpPr/>
          <p:nvPr/>
        </p:nvSpPr>
        <p:spPr>
          <a:xfrm>
            <a:off x="1051084" y="6101120"/>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Estado Civil: Soltero, Casado, Divorciado</a:t>
            </a:r>
            <a:endParaRPr lang="en-US" sz="1750" dirty="0"/>
          </a:p>
        </p:txBody>
      </p:sp>
      <p:sp>
        <p:nvSpPr>
          <p:cNvPr id="12" name="Text 7"/>
          <p:cNvSpPr/>
          <p:nvPr/>
        </p:nvSpPr>
        <p:spPr>
          <a:xfrm>
            <a:off x="1051084" y="6543318"/>
            <a:ext cx="589335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Color de Cabello: Rubio, Moreno, Pelirrojo</a:t>
            </a:r>
            <a:endParaRPr lang="en-US" sz="1750" dirty="0"/>
          </a:p>
        </p:txBody>
      </p:sp>
      <p:sp>
        <p:nvSpPr>
          <p:cNvPr id="13" name="Shape 8"/>
          <p:cNvSpPr/>
          <p:nvPr/>
        </p:nvSpPr>
        <p:spPr>
          <a:xfrm>
            <a:off x="7428548" y="3305770"/>
            <a:ext cx="6408063" cy="3857744"/>
          </a:xfrm>
          <a:prstGeom prst="roundRect">
            <a:avLst>
              <a:gd name="adj" fmla="val 3792"/>
            </a:avLst>
          </a:prstGeom>
          <a:solidFill>
            <a:srgbClr val="FFFFFF">
              <a:alpha val="95000"/>
            </a:srgbClr>
          </a:solidFill>
          <a:ln/>
        </p:spPr>
        <p:txBody>
          <a:bodyPr/>
          <a:lstStyle/>
          <a:p>
            <a:endParaRPr lang="es-AR"/>
          </a:p>
        </p:txBody>
      </p:sp>
      <p:pic>
        <p:nvPicPr>
          <p:cNvPr id="14" name="Image 3" descr="preencoded.png"/>
          <p:cNvPicPr>
            <a:picLocks noChangeAspect="1"/>
          </p:cNvPicPr>
          <p:nvPr/>
        </p:nvPicPr>
        <p:blipFill>
          <a:blip r:embed="rId3"/>
          <a:stretch>
            <a:fillRect/>
          </a:stretch>
        </p:blipFill>
        <p:spPr>
          <a:xfrm>
            <a:off x="7428548" y="3275290"/>
            <a:ext cx="6408063" cy="121920"/>
          </a:xfrm>
          <a:prstGeom prst="rect">
            <a:avLst/>
          </a:prstGeom>
        </p:spPr>
      </p:pic>
      <p:pic>
        <p:nvPicPr>
          <p:cNvPr id="15" name="Image 4" descr="preencoded.png"/>
          <p:cNvPicPr>
            <a:picLocks noChangeAspect="1"/>
          </p:cNvPicPr>
          <p:nvPr/>
        </p:nvPicPr>
        <p:blipFill>
          <a:blip r:embed="rId4"/>
          <a:stretch>
            <a:fillRect/>
          </a:stretch>
        </p:blipFill>
        <p:spPr>
          <a:xfrm>
            <a:off x="10292298" y="2965609"/>
            <a:ext cx="680442" cy="680442"/>
          </a:xfrm>
          <a:prstGeom prst="rect">
            <a:avLst/>
          </a:prstGeom>
        </p:spPr>
      </p:pic>
      <p:pic>
        <p:nvPicPr>
          <p:cNvPr id="16" name="Image 5" descr="preencoded.png"/>
          <p:cNvPicPr>
            <a:picLocks noChangeAspect="1"/>
          </p:cNvPicPr>
          <p:nvPr/>
        </p:nvPicPr>
        <p:blipFill>
          <a:blip r:embed="rId6"/>
          <a:stretch>
            <a:fillRect/>
          </a:stretch>
        </p:blipFill>
        <p:spPr>
          <a:xfrm>
            <a:off x="10496371" y="3135749"/>
            <a:ext cx="272177" cy="340162"/>
          </a:xfrm>
          <a:prstGeom prst="rect">
            <a:avLst/>
          </a:prstGeom>
        </p:spPr>
      </p:pic>
      <p:sp>
        <p:nvSpPr>
          <p:cNvPr id="17" name="Text 9"/>
          <p:cNvSpPr/>
          <p:nvPr/>
        </p:nvSpPr>
        <p:spPr>
          <a:xfrm>
            <a:off x="7685842" y="3872746"/>
            <a:ext cx="3677841" cy="425291"/>
          </a:xfrm>
          <a:prstGeom prst="rect">
            <a:avLst/>
          </a:prstGeom>
          <a:noFill/>
          <a:ln/>
        </p:spPr>
        <p:txBody>
          <a:bodyPr wrap="non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Variables Cuantitativas</a:t>
            </a:r>
            <a:endParaRPr lang="en-US" sz="2650" dirty="0"/>
          </a:p>
        </p:txBody>
      </p:sp>
      <p:sp>
        <p:nvSpPr>
          <p:cNvPr id="18" name="Text 10"/>
          <p:cNvSpPr/>
          <p:nvPr/>
        </p:nvSpPr>
        <p:spPr>
          <a:xfrm>
            <a:off x="7685842" y="4434126"/>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Expresan cantidades numéricas y son susceptibles de operaciones matemáticas. Permiten medir y cuantificar los fenómenos.</a:t>
            </a:r>
            <a:endParaRPr lang="en-US" sz="1750" dirty="0"/>
          </a:p>
        </p:txBody>
      </p:sp>
      <p:sp>
        <p:nvSpPr>
          <p:cNvPr id="19" name="Text 11"/>
          <p:cNvSpPr/>
          <p:nvPr/>
        </p:nvSpPr>
        <p:spPr>
          <a:xfrm>
            <a:off x="7685842" y="5658922"/>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Saldo en Cuenta: 1.500€, 3.200€</a:t>
            </a:r>
            <a:endParaRPr lang="en-US" sz="1750" dirty="0"/>
          </a:p>
        </p:txBody>
      </p:sp>
      <p:sp>
        <p:nvSpPr>
          <p:cNvPr id="20" name="Text 12"/>
          <p:cNvSpPr/>
          <p:nvPr/>
        </p:nvSpPr>
        <p:spPr>
          <a:xfrm>
            <a:off x="7685842" y="6101120"/>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Número de Hijos: 0, 1, 2</a:t>
            </a:r>
            <a:endParaRPr lang="en-US" sz="1750" dirty="0"/>
          </a:p>
        </p:txBody>
      </p:sp>
      <p:sp>
        <p:nvSpPr>
          <p:cNvPr id="21" name="Text 13"/>
          <p:cNvSpPr/>
          <p:nvPr/>
        </p:nvSpPr>
        <p:spPr>
          <a:xfrm>
            <a:off x="7685842" y="6543318"/>
            <a:ext cx="589347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Temperatura: 25°C, 10°C</a:t>
            </a:r>
            <a:endParaRPr lang="en-US" sz="1750" dirty="0"/>
          </a:p>
        </p:txBody>
      </p:sp>
      <p:sp>
        <p:nvSpPr>
          <p:cNvPr id="22" name="Rectángulo 21">
            <a:extLst>
              <a:ext uri="{FF2B5EF4-FFF2-40B4-BE49-F238E27FC236}">
                <a16:creationId xmlns:a16="http://schemas.microsoft.com/office/drawing/2014/main" id="{E3F5EC91-4C1C-F405-23E1-3FD4449CF8AA}"/>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980003"/>
            <a:ext cx="2855238"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Variables Cualitativas</a:t>
            </a:r>
            <a:endParaRPr lang="en-US" sz="2200" dirty="0"/>
          </a:p>
        </p:txBody>
      </p:sp>
      <p:sp>
        <p:nvSpPr>
          <p:cNvPr id="3" name="Text 1"/>
          <p:cNvSpPr/>
          <p:nvPr/>
        </p:nvSpPr>
        <p:spPr>
          <a:xfrm>
            <a:off x="793790" y="1561148"/>
            <a:ext cx="7825502" cy="978218"/>
          </a:xfrm>
          <a:prstGeom prst="rect">
            <a:avLst/>
          </a:prstGeom>
          <a:noFill/>
          <a:ln/>
        </p:spPr>
        <p:txBody>
          <a:bodyPr wrap="none" lIns="0" tIns="0" rIns="0" bIns="0" rtlCol="0" anchor="t"/>
          <a:lstStyle/>
          <a:p>
            <a:pPr marL="0" indent="0" algn="l">
              <a:lnSpc>
                <a:spcPts val="7700"/>
              </a:lnSpc>
              <a:buNone/>
            </a:pPr>
            <a:r>
              <a:rPr lang="en-US" sz="6150" dirty="0">
                <a:solidFill>
                  <a:srgbClr val="505468"/>
                </a:solidFill>
                <a:latin typeface="Instrument Sans Semi Bold" pitchFamily="34" charset="0"/>
                <a:ea typeface="Instrument Sans Semi Bold" pitchFamily="34" charset="-122"/>
                <a:cs typeface="Instrument Sans Semi Bold" pitchFamily="34" charset="-120"/>
              </a:rPr>
              <a:t>Detalle y Tipos</a:t>
            </a:r>
            <a:endParaRPr lang="en-US" sz="6150" dirty="0"/>
          </a:p>
        </p:txBody>
      </p:sp>
      <p:sp>
        <p:nvSpPr>
          <p:cNvPr id="4" name="Shape 2"/>
          <p:cNvSpPr/>
          <p:nvPr/>
        </p:nvSpPr>
        <p:spPr>
          <a:xfrm>
            <a:off x="833438" y="2879527"/>
            <a:ext cx="6407944" cy="3389114"/>
          </a:xfrm>
          <a:prstGeom prst="roundRect">
            <a:avLst>
              <a:gd name="adj" fmla="val 2811"/>
            </a:avLst>
          </a:prstGeom>
          <a:solidFill>
            <a:srgbClr val="E2E3E9"/>
          </a:solidFill>
          <a:ln w="7620">
            <a:solidFill>
              <a:srgbClr val="505468"/>
            </a:solidFill>
            <a:prstDash val="solid"/>
          </a:ln>
        </p:spPr>
        <p:txBody>
          <a:bodyPr/>
          <a:lstStyle/>
          <a:p>
            <a:endParaRPr lang="es-AR"/>
          </a:p>
        </p:txBody>
      </p:sp>
      <p:sp>
        <p:nvSpPr>
          <p:cNvPr id="5" name="Shape 3"/>
          <p:cNvSpPr/>
          <p:nvPr/>
        </p:nvSpPr>
        <p:spPr>
          <a:xfrm>
            <a:off x="1028224" y="3113961"/>
            <a:ext cx="680442" cy="680442"/>
          </a:xfrm>
          <a:prstGeom prst="roundRect">
            <a:avLst>
              <a:gd name="adj" fmla="val 13436980"/>
            </a:avLst>
          </a:prstGeom>
          <a:solidFill>
            <a:srgbClr val="505468"/>
          </a:solidFill>
          <a:ln/>
        </p:spPr>
        <p:txBody>
          <a:bodyPr/>
          <a:lstStyle/>
          <a:p>
            <a:endParaRPr lang="es-AR"/>
          </a:p>
        </p:txBody>
      </p:sp>
      <p:pic>
        <p:nvPicPr>
          <p:cNvPr id="6" name="Image 0" descr="preencoded.png"/>
          <p:cNvPicPr>
            <a:picLocks noChangeAspect="1"/>
          </p:cNvPicPr>
          <p:nvPr/>
        </p:nvPicPr>
        <p:blipFill>
          <a:blip r:embed="rId3"/>
          <a:stretch>
            <a:fillRect/>
          </a:stretch>
        </p:blipFill>
        <p:spPr>
          <a:xfrm>
            <a:off x="1215390" y="3262789"/>
            <a:ext cx="306110" cy="382667"/>
          </a:xfrm>
          <a:prstGeom prst="rect">
            <a:avLst/>
          </a:prstGeom>
        </p:spPr>
      </p:pic>
      <p:sp>
        <p:nvSpPr>
          <p:cNvPr id="7" name="Text 4"/>
          <p:cNvSpPr/>
          <p:nvPr/>
        </p:nvSpPr>
        <p:spPr>
          <a:xfrm>
            <a:off x="1028224" y="4021217"/>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Nominales</a:t>
            </a:r>
            <a:endParaRPr lang="en-US" sz="2650" dirty="0"/>
          </a:p>
        </p:txBody>
      </p:sp>
      <p:sp>
        <p:nvSpPr>
          <p:cNvPr id="8" name="Text 5"/>
          <p:cNvSpPr/>
          <p:nvPr/>
        </p:nvSpPr>
        <p:spPr>
          <a:xfrm>
            <a:off x="1028224" y="4582597"/>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Categorías sin orden ni jerarquía. Ej: Sexo (Masculino/Femenino), Grupo Sanguíneo (A, B, AB, O).</a:t>
            </a:r>
            <a:endParaRPr lang="en-US" sz="1750" dirty="0"/>
          </a:p>
        </p:txBody>
      </p:sp>
      <p:sp>
        <p:nvSpPr>
          <p:cNvPr id="9" name="Shape 6"/>
          <p:cNvSpPr/>
          <p:nvPr/>
        </p:nvSpPr>
        <p:spPr>
          <a:xfrm>
            <a:off x="7428548" y="2879527"/>
            <a:ext cx="6408063" cy="3389114"/>
          </a:xfrm>
          <a:prstGeom prst="roundRect">
            <a:avLst>
              <a:gd name="adj" fmla="val 2811"/>
            </a:avLst>
          </a:prstGeom>
          <a:solidFill>
            <a:srgbClr val="E2E3E9"/>
          </a:solidFill>
          <a:ln w="7620">
            <a:solidFill>
              <a:srgbClr val="505468"/>
            </a:solidFill>
            <a:prstDash val="solid"/>
          </a:ln>
        </p:spPr>
        <p:txBody>
          <a:bodyPr/>
          <a:lstStyle/>
          <a:p>
            <a:endParaRPr lang="es-AR"/>
          </a:p>
        </p:txBody>
      </p:sp>
      <p:sp>
        <p:nvSpPr>
          <p:cNvPr id="10" name="Shape 7"/>
          <p:cNvSpPr/>
          <p:nvPr/>
        </p:nvSpPr>
        <p:spPr>
          <a:xfrm>
            <a:off x="7662982" y="3113961"/>
            <a:ext cx="680442" cy="680442"/>
          </a:xfrm>
          <a:prstGeom prst="roundRect">
            <a:avLst>
              <a:gd name="adj" fmla="val 13436980"/>
            </a:avLst>
          </a:prstGeom>
          <a:solidFill>
            <a:srgbClr val="505468"/>
          </a:solidFill>
          <a:ln/>
        </p:spPr>
        <p:txBody>
          <a:bodyPr/>
          <a:lstStyle/>
          <a:p>
            <a:endParaRPr lang="es-AR"/>
          </a:p>
        </p:txBody>
      </p:sp>
      <p:pic>
        <p:nvPicPr>
          <p:cNvPr id="11" name="Image 1" descr="preencoded.png"/>
          <p:cNvPicPr>
            <a:picLocks noChangeAspect="1"/>
          </p:cNvPicPr>
          <p:nvPr/>
        </p:nvPicPr>
        <p:blipFill>
          <a:blip r:embed="rId4"/>
          <a:stretch>
            <a:fillRect/>
          </a:stretch>
        </p:blipFill>
        <p:spPr>
          <a:xfrm>
            <a:off x="7850148" y="3262789"/>
            <a:ext cx="306110" cy="382667"/>
          </a:xfrm>
          <a:prstGeom prst="rect">
            <a:avLst/>
          </a:prstGeom>
        </p:spPr>
      </p:pic>
      <p:sp>
        <p:nvSpPr>
          <p:cNvPr id="12" name="Text 8"/>
          <p:cNvSpPr/>
          <p:nvPr/>
        </p:nvSpPr>
        <p:spPr>
          <a:xfrm>
            <a:off x="7662982" y="4021217"/>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Ordinales</a:t>
            </a:r>
            <a:endParaRPr lang="en-US" sz="2650" dirty="0"/>
          </a:p>
        </p:txBody>
      </p:sp>
      <p:sp>
        <p:nvSpPr>
          <p:cNvPr id="13" name="Text 9"/>
          <p:cNvSpPr/>
          <p:nvPr/>
        </p:nvSpPr>
        <p:spPr>
          <a:xfrm>
            <a:off x="7662982" y="4582597"/>
            <a:ext cx="5939195"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Categorías con un orden o jerarquía natural. Ej: Nivel Socioeconómico (Bajo/Medio/Alto), Grado de Satisfacción (Muy Insatisfecho/Satisfecho/Muy Satisfecho).</a:t>
            </a:r>
            <a:endParaRPr lang="en-US" sz="1750" dirty="0"/>
          </a:p>
        </p:txBody>
      </p:sp>
      <p:sp>
        <p:nvSpPr>
          <p:cNvPr id="14" name="Text 10"/>
          <p:cNvSpPr/>
          <p:nvPr/>
        </p:nvSpPr>
        <p:spPr>
          <a:xfrm>
            <a:off x="793790" y="6523792"/>
            <a:ext cx="13042821" cy="725805"/>
          </a:xfrm>
          <a:prstGeom prst="rect">
            <a:avLst/>
          </a:prstGeom>
          <a:noFill/>
          <a:ln/>
        </p:spPr>
        <p:txBody>
          <a:bodyPr wrap="square" lIns="0" tIns="0" rIns="0" bIns="0" rtlCol="0" anchor="t"/>
          <a:lstStyle/>
          <a:p>
            <a:pPr marL="0" indent="0" algn="just">
              <a:lnSpc>
                <a:spcPts val="2850"/>
              </a:lnSpc>
              <a:buNone/>
            </a:pPr>
            <a:r>
              <a:rPr lang="en-US" dirty="0">
                <a:solidFill>
                  <a:srgbClr val="5B5F71"/>
                </a:solidFill>
                <a:latin typeface="Instrument Sans Medium" pitchFamily="34" charset="0"/>
                <a:ea typeface="Instrument Sans Medium" pitchFamily="34" charset="-122"/>
                <a:cs typeface="Instrument Sans Medium" pitchFamily="34" charset="-120"/>
              </a:rPr>
              <a:t>Aunque no son numéricas, las variables cualitativas son esenciales para categorizar y comprender las características no medibles de una población. Su análisis a menudo implica el uso de frecuencias y porcentajes.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78860" y="978261"/>
            <a:ext cx="30638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Variables Cuantitativas</a:t>
            </a:r>
            <a:endParaRPr lang="en-US" sz="2200" dirty="0"/>
          </a:p>
        </p:txBody>
      </p:sp>
      <p:sp>
        <p:nvSpPr>
          <p:cNvPr id="3" name="Text 1"/>
          <p:cNvSpPr/>
          <p:nvPr/>
        </p:nvSpPr>
        <p:spPr>
          <a:xfrm>
            <a:off x="793790" y="1682353"/>
            <a:ext cx="7985998" cy="978218"/>
          </a:xfrm>
          <a:prstGeom prst="rect">
            <a:avLst/>
          </a:prstGeom>
          <a:noFill/>
          <a:ln/>
        </p:spPr>
        <p:txBody>
          <a:bodyPr wrap="none" lIns="0" tIns="0" rIns="0" bIns="0" rtlCol="0" anchor="t"/>
          <a:lstStyle/>
          <a:p>
            <a:pPr marL="0" indent="0" algn="l">
              <a:lnSpc>
                <a:spcPts val="7700"/>
              </a:lnSpc>
              <a:buNone/>
            </a:pPr>
            <a:r>
              <a:rPr lang="en-US" sz="6150" dirty="0">
                <a:solidFill>
                  <a:srgbClr val="505468"/>
                </a:solidFill>
                <a:latin typeface="Instrument Sans Semi Bold" pitchFamily="34" charset="0"/>
                <a:ea typeface="Instrument Sans Semi Bold" pitchFamily="34" charset="-122"/>
                <a:cs typeface="Instrument Sans Semi Bold" pitchFamily="34" charset="-120"/>
              </a:rPr>
              <a:t>Discretas y Continuas</a:t>
            </a:r>
            <a:endParaRPr lang="en-US" sz="6150" dirty="0"/>
          </a:p>
        </p:txBody>
      </p:sp>
      <p:sp>
        <p:nvSpPr>
          <p:cNvPr id="4" name="Shape 2"/>
          <p:cNvSpPr/>
          <p:nvPr/>
        </p:nvSpPr>
        <p:spPr>
          <a:xfrm>
            <a:off x="793790" y="3707963"/>
            <a:ext cx="510302" cy="510302"/>
          </a:xfrm>
          <a:prstGeom prst="roundRect">
            <a:avLst>
              <a:gd name="adj" fmla="val 18669"/>
            </a:avLst>
          </a:prstGeom>
          <a:solidFill>
            <a:srgbClr val="E2E3E9"/>
          </a:solidFill>
          <a:ln w="7620">
            <a:solidFill>
              <a:srgbClr val="C8C9CF"/>
            </a:solidFill>
            <a:prstDash val="solid"/>
          </a:ln>
        </p:spPr>
        <p:txBody>
          <a:bodyPr/>
          <a:lstStyle/>
          <a:p>
            <a:endParaRPr lang="es-AR"/>
          </a:p>
        </p:txBody>
      </p:sp>
      <p:sp>
        <p:nvSpPr>
          <p:cNvPr id="5" name="Text 3"/>
          <p:cNvSpPr/>
          <p:nvPr/>
        </p:nvSpPr>
        <p:spPr>
          <a:xfrm>
            <a:off x="878860" y="3750469"/>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4"/>
          <p:cNvSpPr/>
          <p:nvPr/>
        </p:nvSpPr>
        <p:spPr>
          <a:xfrm>
            <a:off x="1530906" y="3750469"/>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Variables Discretas</a:t>
            </a:r>
            <a:endParaRPr lang="en-US" sz="2650" dirty="0"/>
          </a:p>
        </p:txBody>
      </p:sp>
      <p:sp>
        <p:nvSpPr>
          <p:cNvPr id="7" name="Text 5"/>
          <p:cNvSpPr/>
          <p:nvPr/>
        </p:nvSpPr>
        <p:spPr>
          <a:xfrm>
            <a:off x="1530906" y="4311848"/>
            <a:ext cx="5642491"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Toman valores enteros y específicos. Son resultado de un conteo.</a:t>
            </a:r>
            <a:endParaRPr lang="en-US" sz="1750" dirty="0"/>
          </a:p>
        </p:txBody>
      </p:sp>
      <p:sp>
        <p:nvSpPr>
          <p:cNvPr id="8" name="Text 6"/>
          <p:cNvSpPr/>
          <p:nvPr/>
        </p:nvSpPr>
        <p:spPr>
          <a:xfrm>
            <a:off x="1530906" y="5173742"/>
            <a:ext cx="564249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Número de habitaciones en una casa</a:t>
            </a:r>
            <a:endParaRPr lang="en-US" sz="1750" dirty="0"/>
          </a:p>
        </p:txBody>
      </p:sp>
      <p:sp>
        <p:nvSpPr>
          <p:cNvPr id="9" name="Text 7"/>
          <p:cNvSpPr/>
          <p:nvPr/>
        </p:nvSpPr>
        <p:spPr>
          <a:xfrm>
            <a:off x="1530906" y="5615940"/>
            <a:ext cx="564249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Número de alumnos en un aula</a:t>
            </a:r>
            <a:endParaRPr lang="en-US" sz="1750" dirty="0"/>
          </a:p>
        </p:txBody>
      </p:sp>
      <p:sp>
        <p:nvSpPr>
          <p:cNvPr id="10" name="Text 8"/>
          <p:cNvSpPr/>
          <p:nvPr/>
        </p:nvSpPr>
        <p:spPr>
          <a:xfrm>
            <a:off x="1530906" y="6058138"/>
            <a:ext cx="564249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Cantidad de goles en un partido</a:t>
            </a:r>
            <a:endParaRPr lang="en-US" sz="1750" dirty="0"/>
          </a:p>
        </p:txBody>
      </p:sp>
      <p:sp>
        <p:nvSpPr>
          <p:cNvPr id="11" name="Shape 9"/>
          <p:cNvSpPr/>
          <p:nvPr/>
        </p:nvSpPr>
        <p:spPr>
          <a:xfrm>
            <a:off x="7456884" y="3707963"/>
            <a:ext cx="510302" cy="510302"/>
          </a:xfrm>
          <a:prstGeom prst="roundRect">
            <a:avLst>
              <a:gd name="adj" fmla="val 18669"/>
            </a:avLst>
          </a:prstGeom>
          <a:solidFill>
            <a:srgbClr val="E2E3E9"/>
          </a:solidFill>
          <a:ln w="7620">
            <a:solidFill>
              <a:srgbClr val="C8C9CF"/>
            </a:solidFill>
            <a:prstDash val="solid"/>
          </a:ln>
        </p:spPr>
        <p:txBody>
          <a:bodyPr/>
          <a:lstStyle/>
          <a:p>
            <a:endParaRPr lang="es-AR"/>
          </a:p>
        </p:txBody>
      </p:sp>
      <p:sp>
        <p:nvSpPr>
          <p:cNvPr id="12" name="Text 10"/>
          <p:cNvSpPr/>
          <p:nvPr/>
        </p:nvSpPr>
        <p:spPr>
          <a:xfrm>
            <a:off x="7541955" y="3750469"/>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3" name="Text 11"/>
          <p:cNvSpPr/>
          <p:nvPr/>
        </p:nvSpPr>
        <p:spPr>
          <a:xfrm>
            <a:off x="8194000" y="3750469"/>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Variables Continuas</a:t>
            </a:r>
            <a:endParaRPr lang="en-US" sz="2650" dirty="0"/>
          </a:p>
        </p:txBody>
      </p:sp>
      <p:sp>
        <p:nvSpPr>
          <p:cNvPr id="14" name="Text 12"/>
          <p:cNvSpPr/>
          <p:nvPr/>
        </p:nvSpPr>
        <p:spPr>
          <a:xfrm>
            <a:off x="8194000" y="4311848"/>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Pueden tomar cualquier valor dentro de un intervalo. Son resultado de una medición.</a:t>
            </a:r>
            <a:endParaRPr lang="en-US" sz="1750" dirty="0"/>
          </a:p>
        </p:txBody>
      </p:sp>
      <p:sp>
        <p:nvSpPr>
          <p:cNvPr id="15" name="Text 13"/>
          <p:cNvSpPr/>
          <p:nvPr/>
        </p:nvSpPr>
        <p:spPr>
          <a:xfrm>
            <a:off x="8194000" y="5173742"/>
            <a:ext cx="564261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Altura de una persona</a:t>
            </a:r>
            <a:endParaRPr lang="en-US" sz="1750" dirty="0"/>
          </a:p>
        </p:txBody>
      </p:sp>
      <p:sp>
        <p:nvSpPr>
          <p:cNvPr id="16" name="Text 14"/>
          <p:cNvSpPr/>
          <p:nvPr/>
        </p:nvSpPr>
        <p:spPr>
          <a:xfrm>
            <a:off x="8194000" y="5615940"/>
            <a:ext cx="564261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Peso de un producto</a:t>
            </a:r>
            <a:endParaRPr lang="en-US" sz="1750" dirty="0"/>
          </a:p>
        </p:txBody>
      </p:sp>
      <p:sp>
        <p:nvSpPr>
          <p:cNvPr id="17" name="Text 15"/>
          <p:cNvSpPr/>
          <p:nvPr/>
        </p:nvSpPr>
        <p:spPr>
          <a:xfrm>
            <a:off x="8194000" y="6058138"/>
            <a:ext cx="564261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Temperatura ambiente</a:t>
            </a:r>
            <a:endParaRPr lang="en-US" sz="1750" dirty="0"/>
          </a:p>
        </p:txBody>
      </p:sp>
      <p:sp>
        <p:nvSpPr>
          <p:cNvPr id="20" name="Rectángulo 19">
            <a:extLst>
              <a:ext uri="{FF2B5EF4-FFF2-40B4-BE49-F238E27FC236}">
                <a16:creationId xmlns:a16="http://schemas.microsoft.com/office/drawing/2014/main" id="{29B0105C-4414-2DF7-C1BC-94460C2D9F53}"/>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88168"/>
            <a:ext cx="3010257"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Aplicaciones Prácticas</a:t>
            </a:r>
            <a:endParaRPr lang="en-US" sz="2200" dirty="0"/>
          </a:p>
        </p:txBody>
      </p:sp>
      <p:sp>
        <p:nvSpPr>
          <p:cNvPr id="3" name="Text 1"/>
          <p:cNvSpPr/>
          <p:nvPr/>
        </p:nvSpPr>
        <p:spPr>
          <a:xfrm>
            <a:off x="793790" y="1424344"/>
            <a:ext cx="7825502" cy="978218"/>
          </a:xfrm>
          <a:prstGeom prst="rect">
            <a:avLst/>
          </a:prstGeom>
          <a:noFill/>
          <a:ln/>
        </p:spPr>
        <p:txBody>
          <a:bodyPr wrap="none" lIns="0" tIns="0" rIns="0" bIns="0" rtlCol="0" anchor="t"/>
          <a:lstStyle/>
          <a:p>
            <a:pPr marL="0" indent="0" algn="l">
              <a:lnSpc>
                <a:spcPts val="7700"/>
              </a:lnSpc>
              <a:buNone/>
            </a:pPr>
            <a:r>
              <a:rPr lang="en-US" sz="6150" dirty="0">
                <a:solidFill>
                  <a:srgbClr val="505468"/>
                </a:solidFill>
                <a:latin typeface="Instrument Sans Semi Bold" pitchFamily="34" charset="0"/>
                <a:ea typeface="Instrument Sans Semi Bold" pitchFamily="34" charset="-122"/>
                <a:cs typeface="Instrument Sans Semi Bold" pitchFamily="34" charset="-120"/>
              </a:rPr>
              <a:t>Ejemplos Cotidianos</a:t>
            </a:r>
            <a:endParaRPr lang="en-US" sz="6150" dirty="0"/>
          </a:p>
        </p:txBody>
      </p:sp>
      <p:sp>
        <p:nvSpPr>
          <p:cNvPr id="4" name="Text 2"/>
          <p:cNvSpPr/>
          <p:nvPr/>
        </p:nvSpPr>
        <p:spPr>
          <a:xfrm>
            <a:off x="793790" y="3458647"/>
            <a:ext cx="3333036"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Encuesta de Satisfacción</a:t>
            </a:r>
            <a:endParaRPr lang="en-US" sz="2200" dirty="0"/>
          </a:p>
        </p:txBody>
      </p:sp>
      <p:sp>
        <p:nvSpPr>
          <p:cNvPr id="5" name="Text 3"/>
          <p:cNvSpPr/>
          <p:nvPr/>
        </p:nvSpPr>
        <p:spPr>
          <a:xfrm>
            <a:off x="793790" y="403979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5B5F71"/>
                </a:solidFill>
                <a:latin typeface="Instrument Sans Medium" pitchFamily="34" charset="0"/>
                <a:ea typeface="Instrument Sans Medium" pitchFamily="34" charset="-122"/>
                <a:cs typeface="Instrument Sans Medium" pitchFamily="34" charset="-120"/>
              </a:rPr>
              <a:t>Cualitativa Nominal:</a:t>
            </a:r>
            <a:r>
              <a:rPr lang="en-US" sz="1750" dirty="0">
                <a:solidFill>
                  <a:srgbClr val="5B5F71"/>
                </a:solidFill>
                <a:latin typeface="Instrument Sans Medium" pitchFamily="34" charset="0"/>
                <a:ea typeface="Instrument Sans Medium" pitchFamily="34" charset="-122"/>
                <a:cs typeface="Instrument Sans Medium" pitchFamily="34" charset="-120"/>
              </a:rPr>
              <a:t> Género del encuestado</a:t>
            </a:r>
            <a:endParaRPr lang="en-US" sz="1750" dirty="0"/>
          </a:p>
        </p:txBody>
      </p:sp>
      <p:sp>
        <p:nvSpPr>
          <p:cNvPr id="6" name="Text 4"/>
          <p:cNvSpPr/>
          <p:nvPr/>
        </p:nvSpPr>
        <p:spPr>
          <a:xfrm>
            <a:off x="793790" y="448198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5B5F71"/>
                </a:solidFill>
                <a:latin typeface="Instrument Sans Medium" pitchFamily="34" charset="0"/>
                <a:ea typeface="Instrument Sans Medium" pitchFamily="34" charset="-122"/>
                <a:cs typeface="Instrument Sans Medium" pitchFamily="34" charset="-120"/>
              </a:rPr>
              <a:t>Cualitativa Ordinal:</a:t>
            </a:r>
            <a:r>
              <a:rPr lang="en-US" sz="1750" dirty="0">
                <a:solidFill>
                  <a:srgbClr val="5B5F71"/>
                </a:solidFill>
                <a:latin typeface="Instrument Sans Medium" pitchFamily="34" charset="0"/>
                <a:ea typeface="Instrument Sans Medium" pitchFamily="34" charset="-122"/>
                <a:cs typeface="Instrument Sans Medium" pitchFamily="34" charset="-120"/>
              </a:rPr>
              <a:t> Nivel de satisfacción (1 a 5 estrellas)</a:t>
            </a:r>
            <a:endParaRPr lang="en-US" sz="1750" dirty="0"/>
          </a:p>
        </p:txBody>
      </p:sp>
      <p:sp>
        <p:nvSpPr>
          <p:cNvPr id="7" name="Text 5"/>
          <p:cNvSpPr/>
          <p:nvPr/>
        </p:nvSpPr>
        <p:spPr>
          <a:xfrm>
            <a:off x="793790" y="492418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5B5F71"/>
                </a:solidFill>
                <a:latin typeface="Instrument Sans Medium" pitchFamily="34" charset="0"/>
                <a:ea typeface="Instrument Sans Medium" pitchFamily="34" charset="-122"/>
                <a:cs typeface="Instrument Sans Medium" pitchFamily="34" charset="-120"/>
              </a:rPr>
              <a:t>Cuantitativa Discreta:</a:t>
            </a:r>
            <a:r>
              <a:rPr lang="en-US" sz="1750" dirty="0">
                <a:solidFill>
                  <a:srgbClr val="5B5F71"/>
                </a:solidFill>
                <a:latin typeface="Instrument Sans Medium" pitchFamily="34" charset="0"/>
                <a:ea typeface="Instrument Sans Medium" pitchFamily="34" charset="-122"/>
                <a:cs typeface="Instrument Sans Medium" pitchFamily="34" charset="-120"/>
              </a:rPr>
              <a:t> Número de veces que ha visitado el establecimiento</a:t>
            </a:r>
            <a:endParaRPr lang="en-US" sz="1750" dirty="0"/>
          </a:p>
        </p:txBody>
      </p:sp>
      <p:sp>
        <p:nvSpPr>
          <p:cNvPr id="8" name="Text 6"/>
          <p:cNvSpPr/>
          <p:nvPr/>
        </p:nvSpPr>
        <p:spPr>
          <a:xfrm>
            <a:off x="793790" y="572928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5B5F71"/>
                </a:solidFill>
                <a:latin typeface="Instrument Sans Medium" pitchFamily="34" charset="0"/>
                <a:ea typeface="Instrument Sans Medium" pitchFamily="34" charset="-122"/>
                <a:cs typeface="Instrument Sans Medium" pitchFamily="34" charset="-120"/>
              </a:rPr>
              <a:t>Cuantitativa Continua:</a:t>
            </a:r>
            <a:r>
              <a:rPr lang="en-US" sz="1750" dirty="0">
                <a:solidFill>
                  <a:srgbClr val="5B5F71"/>
                </a:solidFill>
                <a:latin typeface="Instrument Sans Medium" pitchFamily="34" charset="0"/>
                <a:ea typeface="Instrument Sans Medium" pitchFamily="34" charset="-122"/>
                <a:cs typeface="Instrument Sans Medium" pitchFamily="34" charset="-120"/>
              </a:rPr>
              <a:t> Tiempo que tardó en ser atendido (en minutos)</a:t>
            </a:r>
            <a:endParaRPr lang="en-US" sz="1750" dirty="0"/>
          </a:p>
        </p:txBody>
      </p:sp>
      <p:sp>
        <p:nvSpPr>
          <p:cNvPr id="9" name="Text 7"/>
          <p:cNvSpPr/>
          <p:nvPr/>
        </p:nvSpPr>
        <p:spPr>
          <a:xfrm>
            <a:off x="7599521" y="3458647"/>
            <a:ext cx="3794403"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Análisis del Mercado Laboral</a:t>
            </a:r>
            <a:endParaRPr lang="en-US" sz="2200" dirty="0"/>
          </a:p>
        </p:txBody>
      </p:sp>
      <p:sp>
        <p:nvSpPr>
          <p:cNvPr id="10" name="Text 8"/>
          <p:cNvSpPr/>
          <p:nvPr/>
        </p:nvSpPr>
        <p:spPr>
          <a:xfrm>
            <a:off x="7599521" y="403979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5B5F71"/>
                </a:solidFill>
                <a:latin typeface="Instrument Sans Medium" pitchFamily="34" charset="0"/>
                <a:ea typeface="Instrument Sans Medium" pitchFamily="34" charset="-122"/>
                <a:cs typeface="Instrument Sans Medium" pitchFamily="34" charset="-120"/>
              </a:rPr>
              <a:t>Cualitativa Nominal:</a:t>
            </a:r>
            <a:r>
              <a:rPr lang="en-US" sz="1750" dirty="0">
                <a:solidFill>
                  <a:srgbClr val="5B5F71"/>
                </a:solidFill>
                <a:latin typeface="Instrument Sans Medium" pitchFamily="34" charset="0"/>
                <a:ea typeface="Instrument Sans Medium" pitchFamily="34" charset="-122"/>
                <a:cs typeface="Instrument Sans Medium" pitchFamily="34" charset="-120"/>
              </a:rPr>
              <a:t> Sector de empleo (Tecnología, Sanidad, Educación)</a:t>
            </a:r>
            <a:endParaRPr lang="en-US" sz="1750" dirty="0"/>
          </a:p>
        </p:txBody>
      </p:sp>
      <p:sp>
        <p:nvSpPr>
          <p:cNvPr id="11" name="Text 9"/>
          <p:cNvSpPr/>
          <p:nvPr/>
        </p:nvSpPr>
        <p:spPr>
          <a:xfrm>
            <a:off x="7599521" y="484489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5B5F71"/>
                </a:solidFill>
                <a:latin typeface="Instrument Sans Medium" pitchFamily="34" charset="0"/>
                <a:ea typeface="Instrument Sans Medium" pitchFamily="34" charset="-122"/>
                <a:cs typeface="Instrument Sans Medium" pitchFamily="34" charset="-120"/>
              </a:rPr>
              <a:t>Cualitativa Ordinal:</a:t>
            </a:r>
            <a:r>
              <a:rPr lang="en-US" sz="1750" dirty="0">
                <a:solidFill>
                  <a:srgbClr val="5B5F71"/>
                </a:solidFill>
                <a:latin typeface="Instrument Sans Medium" pitchFamily="34" charset="0"/>
                <a:ea typeface="Instrument Sans Medium" pitchFamily="34" charset="-122"/>
                <a:cs typeface="Instrument Sans Medium" pitchFamily="34" charset="-120"/>
              </a:rPr>
              <a:t> Nivel educativo alcanzado (ESO, Bachillerato, Grado Universitario, Posgrado)</a:t>
            </a:r>
            <a:endParaRPr lang="en-US" sz="1750" dirty="0"/>
          </a:p>
        </p:txBody>
      </p:sp>
      <p:sp>
        <p:nvSpPr>
          <p:cNvPr id="12" name="Text 10"/>
          <p:cNvSpPr/>
          <p:nvPr/>
        </p:nvSpPr>
        <p:spPr>
          <a:xfrm>
            <a:off x="7599521" y="564999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5B5F71"/>
                </a:solidFill>
                <a:latin typeface="Instrument Sans Medium" pitchFamily="34" charset="0"/>
                <a:ea typeface="Instrument Sans Medium" pitchFamily="34" charset="-122"/>
                <a:cs typeface="Instrument Sans Medium" pitchFamily="34" charset="-120"/>
              </a:rPr>
              <a:t>Cuantitativa Discreta:</a:t>
            </a:r>
            <a:r>
              <a:rPr lang="en-US" sz="1750" dirty="0">
                <a:solidFill>
                  <a:srgbClr val="5B5F71"/>
                </a:solidFill>
                <a:latin typeface="Instrument Sans Medium" pitchFamily="34" charset="0"/>
                <a:ea typeface="Instrument Sans Medium" pitchFamily="34" charset="-122"/>
                <a:cs typeface="Instrument Sans Medium" pitchFamily="34" charset="-120"/>
              </a:rPr>
              <a:t> Número de años de experiencia laboral</a:t>
            </a:r>
            <a:endParaRPr lang="en-US" sz="1750" dirty="0"/>
          </a:p>
        </p:txBody>
      </p:sp>
      <p:sp>
        <p:nvSpPr>
          <p:cNvPr id="13" name="Text 11"/>
          <p:cNvSpPr/>
          <p:nvPr/>
        </p:nvSpPr>
        <p:spPr>
          <a:xfrm>
            <a:off x="7599521" y="645509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5B5F71"/>
                </a:solidFill>
                <a:latin typeface="Instrument Sans Medium" pitchFamily="34" charset="0"/>
                <a:ea typeface="Instrument Sans Medium" pitchFamily="34" charset="-122"/>
                <a:cs typeface="Instrument Sans Medium" pitchFamily="34" charset="-120"/>
              </a:rPr>
              <a:t>Cuantitativa Continua:</a:t>
            </a:r>
            <a:r>
              <a:rPr lang="en-US" sz="1750" dirty="0">
                <a:solidFill>
                  <a:srgbClr val="5B5F71"/>
                </a:solidFill>
                <a:latin typeface="Instrument Sans Medium" pitchFamily="34" charset="0"/>
                <a:ea typeface="Instrument Sans Medium" pitchFamily="34" charset="-122"/>
                <a:cs typeface="Instrument Sans Medium" pitchFamily="34" charset="-120"/>
              </a:rPr>
              <a:t> Salario anual (</a:t>
            </a:r>
            <a:r>
              <a:rPr lang="en-US" sz="1750" dirty="0" err="1">
                <a:solidFill>
                  <a:srgbClr val="5B5F71"/>
                </a:solidFill>
                <a:latin typeface="Instrument Sans Medium" pitchFamily="34" charset="0"/>
                <a:ea typeface="Instrument Sans Medium" pitchFamily="34" charset="-122"/>
                <a:cs typeface="Instrument Sans Medium" pitchFamily="34" charset="-120"/>
              </a:rPr>
              <a:t>en</a:t>
            </a:r>
            <a:r>
              <a:rPr lang="en-US" sz="1750" dirty="0">
                <a:solidFill>
                  <a:srgbClr val="5B5F71"/>
                </a:solidFill>
                <a:latin typeface="Instrument Sans Medium" pitchFamily="34" charset="0"/>
                <a:ea typeface="Instrument Sans Medium" pitchFamily="34" charset="-122"/>
                <a:cs typeface="Instrument Sans Medium" pitchFamily="34" charset="-120"/>
              </a:rPr>
              <a:t> pesos)</a:t>
            </a:r>
            <a:endParaRPr lang="en-US" sz="1750" dirty="0"/>
          </a:p>
        </p:txBody>
      </p:sp>
      <p:sp>
        <p:nvSpPr>
          <p:cNvPr id="14" name="Rectángulo 13">
            <a:extLst>
              <a:ext uri="{FF2B5EF4-FFF2-40B4-BE49-F238E27FC236}">
                <a16:creationId xmlns:a16="http://schemas.microsoft.com/office/drawing/2014/main" id="{827BE07E-1C8B-F29B-B483-67CD1993DE30}"/>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0680" y="534710"/>
            <a:ext cx="2556986" cy="303848"/>
          </a:xfrm>
          <a:prstGeom prst="rect">
            <a:avLst/>
          </a:prstGeom>
          <a:noFill/>
          <a:ln/>
        </p:spPr>
        <p:txBody>
          <a:bodyPr wrap="none" lIns="0" tIns="0" rIns="0" bIns="0" rtlCol="0" anchor="t"/>
          <a:lstStyle/>
          <a:p>
            <a:pPr marL="0" indent="0" algn="l">
              <a:lnSpc>
                <a:spcPts val="2350"/>
              </a:lnSpc>
              <a:buNone/>
            </a:pPr>
            <a:r>
              <a:rPr lang="en-US" sz="1900" dirty="0">
                <a:solidFill>
                  <a:srgbClr val="505468"/>
                </a:solidFill>
                <a:latin typeface="Instrument Sans Semi Bold" pitchFamily="34" charset="0"/>
                <a:ea typeface="Instrument Sans Semi Bold" pitchFamily="34" charset="-122"/>
                <a:cs typeface="Instrument Sans Semi Bold" pitchFamily="34" charset="-120"/>
              </a:rPr>
              <a:t>Visualización de Datos</a:t>
            </a:r>
            <a:endParaRPr lang="en-US" sz="1900" dirty="0"/>
          </a:p>
        </p:txBody>
      </p:sp>
      <p:sp>
        <p:nvSpPr>
          <p:cNvPr id="3" name="Text 1"/>
          <p:cNvSpPr/>
          <p:nvPr/>
        </p:nvSpPr>
        <p:spPr>
          <a:xfrm>
            <a:off x="680680" y="1032986"/>
            <a:ext cx="6709529" cy="838557"/>
          </a:xfrm>
          <a:prstGeom prst="rect">
            <a:avLst/>
          </a:prstGeom>
          <a:noFill/>
          <a:ln/>
        </p:spPr>
        <p:txBody>
          <a:bodyPr wrap="none" lIns="0" tIns="0" rIns="0" bIns="0" rtlCol="0" anchor="t"/>
          <a:lstStyle/>
          <a:p>
            <a:pPr marL="0" indent="0" algn="l">
              <a:lnSpc>
                <a:spcPts val="6600"/>
              </a:lnSpc>
              <a:buNone/>
            </a:pPr>
            <a:r>
              <a:rPr lang="en-US" sz="5250" dirty="0">
                <a:solidFill>
                  <a:srgbClr val="505468"/>
                </a:solidFill>
                <a:latin typeface="Instrument Sans Semi Bold" pitchFamily="34" charset="0"/>
                <a:ea typeface="Instrument Sans Semi Bold" pitchFamily="34" charset="-122"/>
                <a:cs typeface="Instrument Sans Semi Bold" pitchFamily="34" charset="-120"/>
              </a:rPr>
              <a:t>El Rol de las Variables</a:t>
            </a:r>
            <a:endParaRPr lang="en-US" sz="5250" dirty="0"/>
          </a:p>
        </p:txBody>
      </p:sp>
      <p:sp>
        <p:nvSpPr>
          <p:cNvPr id="4" name="Text 2"/>
          <p:cNvSpPr/>
          <p:nvPr/>
        </p:nvSpPr>
        <p:spPr>
          <a:xfrm>
            <a:off x="680681" y="1988223"/>
            <a:ext cx="13269039" cy="310991"/>
          </a:xfrm>
          <a:prstGeom prst="rect">
            <a:avLst/>
          </a:prstGeom>
          <a:noFill/>
          <a:ln/>
        </p:spPr>
        <p:txBody>
          <a:bodyPr wrap="none" lIns="0" tIns="0" rIns="0" bIns="0" rtlCol="0" anchor="t"/>
          <a:lstStyle/>
          <a:p>
            <a:pPr marL="0" indent="0" algn="l">
              <a:lnSpc>
                <a:spcPts val="2450"/>
              </a:lnSpc>
              <a:buNone/>
            </a:pPr>
            <a:r>
              <a:rPr lang="en-US" dirty="0">
                <a:solidFill>
                  <a:srgbClr val="5B5F71"/>
                </a:solidFill>
                <a:latin typeface="Instrument Sans Medium" pitchFamily="34" charset="0"/>
                <a:ea typeface="Instrument Sans Medium" pitchFamily="34" charset="-122"/>
                <a:cs typeface="Instrument Sans Medium" pitchFamily="34" charset="-120"/>
              </a:rPr>
              <a:t>La elección del gráfico adecuado depende directamente del tipo de variable que se desea representar.</a:t>
            </a:r>
            <a:endParaRPr lang="en-US" dirty="0"/>
          </a:p>
        </p:txBody>
      </p:sp>
      <p:pic>
        <p:nvPicPr>
          <p:cNvPr id="5" name="Image 0" descr="preencoded.png"/>
          <p:cNvPicPr>
            <a:picLocks noChangeAspect="1"/>
          </p:cNvPicPr>
          <p:nvPr/>
        </p:nvPicPr>
        <p:blipFill>
          <a:blip r:embed="rId3"/>
          <a:stretch>
            <a:fillRect/>
          </a:stretch>
        </p:blipFill>
        <p:spPr>
          <a:xfrm>
            <a:off x="680681" y="2692956"/>
            <a:ext cx="5443394" cy="3364233"/>
          </a:xfrm>
          <a:prstGeom prst="rect">
            <a:avLst/>
          </a:prstGeom>
        </p:spPr>
      </p:pic>
      <p:sp>
        <p:nvSpPr>
          <p:cNvPr id="6" name="Text 3"/>
          <p:cNvSpPr/>
          <p:nvPr/>
        </p:nvSpPr>
        <p:spPr>
          <a:xfrm>
            <a:off x="680681" y="6391335"/>
            <a:ext cx="2431018" cy="303848"/>
          </a:xfrm>
          <a:prstGeom prst="rect">
            <a:avLst/>
          </a:prstGeom>
          <a:noFill/>
          <a:ln/>
        </p:spPr>
        <p:txBody>
          <a:bodyPr wrap="none" lIns="0" tIns="0" rIns="0" bIns="0" rtlCol="0" anchor="t"/>
          <a:lstStyle/>
          <a:p>
            <a:pPr marL="0" indent="0" algn="l">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Cualitativas</a:t>
            </a:r>
            <a:endParaRPr lang="en-US" sz="1900" dirty="0"/>
          </a:p>
        </p:txBody>
      </p:sp>
      <p:sp>
        <p:nvSpPr>
          <p:cNvPr id="7" name="Text 4"/>
          <p:cNvSpPr/>
          <p:nvPr/>
        </p:nvSpPr>
        <p:spPr>
          <a:xfrm>
            <a:off x="680800" y="6885622"/>
            <a:ext cx="6512957" cy="621983"/>
          </a:xfrm>
          <a:prstGeom prst="rect">
            <a:avLst/>
          </a:prstGeom>
          <a:noFill/>
          <a:ln/>
        </p:spPr>
        <p:txBody>
          <a:bodyPr wrap="square" lIns="0" tIns="0" rIns="0" bIns="0" rtlCol="0" anchor="t"/>
          <a:lstStyle/>
          <a:p>
            <a:pPr marL="0" indent="0" algn="l">
              <a:lnSpc>
                <a:spcPts val="2450"/>
              </a:lnSpc>
              <a:buNone/>
            </a:pPr>
            <a:r>
              <a:rPr lang="en-US" dirty="0">
                <a:solidFill>
                  <a:srgbClr val="5B5F71"/>
                </a:solidFill>
                <a:latin typeface="Instrument Sans Medium" pitchFamily="34" charset="0"/>
                <a:ea typeface="Instrument Sans Medium" pitchFamily="34" charset="-122"/>
                <a:cs typeface="Instrument Sans Medium" pitchFamily="34" charset="-120"/>
              </a:rPr>
              <a:t>Gráficos de barras, de sectores o circulares. Ideales para mostrar la distribución de categorías.</a:t>
            </a:r>
            <a:endParaRPr lang="en-US" dirty="0"/>
          </a:p>
        </p:txBody>
      </p:sp>
      <p:pic>
        <p:nvPicPr>
          <p:cNvPr id="8" name="Image 1" descr="preencoded.png"/>
          <p:cNvPicPr>
            <a:picLocks noChangeAspect="1"/>
          </p:cNvPicPr>
          <p:nvPr/>
        </p:nvPicPr>
        <p:blipFill>
          <a:blip r:embed="rId4"/>
          <a:stretch>
            <a:fillRect/>
          </a:stretch>
        </p:blipFill>
        <p:spPr>
          <a:xfrm>
            <a:off x="7436644" y="2692956"/>
            <a:ext cx="5340893" cy="3300920"/>
          </a:xfrm>
          <a:prstGeom prst="rect">
            <a:avLst/>
          </a:prstGeom>
        </p:spPr>
      </p:pic>
      <p:sp>
        <p:nvSpPr>
          <p:cNvPr id="9" name="Text 5"/>
          <p:cNvSpPr/>
          <p:nvPr/>
        </p:nvSpPr>
        <p:spPr>
          <a:xfrm>
            <a:off x="7436644" y="6394261"/>
            <a:ext cx="2431018" cy="303848"/>
          </a:xfrm>
          <a:prstGeom prst="rect">
            <a:avLst/>
          </a:prstGeom>
          <a:noFill/>
          <a:ln/>
        </p:spPr>
        <p:txBody>
          <a:bodyPr wrap="none" lIns="0" tIns="0" rIns="0" bIns="0" rtlCol="0" anchor="t"/>
          <a:lstStyle/>
          <a:p>
            <a:pPr marL="0" indent="0" algn="l">
              <a:lnSpc>
                <a:spcPts val="235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Cuantitativas</a:t>
            </a:r>
            <a:endParaRPr lang="en-US" sz="1900" dirty="0"/>
          </a:p>
        </p:txBody>
      </p:sp>
      <p:sp>
        <p:nvSpPr>
          <p:cNvPr id="10" name="Text 6"/>
          <p:cNvSpPr/>
          <p:nvPr/>
        </p:nvSpPr>
        <p:spPr>
          <a:xfrm>
            <a:off x="7436644" y="6885622"/>
            <a:ext cx="6513076" cy="621983"/>
          </a:xfrm>
          <a:prstGeom prst="rect">
            <a:avLst/>
          </a:prstGeom>
          <a:noFill/>
          <a:ln/>
        </p:spPr>
        <p:txBody>
          <a:bodyPr wrap="square" lIns="0" tIns="0" rIns="0" bIns="0" rtlCol="0" anchor="t"/>
          <a:lstStyle/>
          <a:p>
            <a:pPr marL="0" indent="0" algn="l">
              <a:lnSpc>
                <a:spcPts val="2450"/>
              </a:lnSpc>
              <a:buNone/>
            </a:pPr>
            <a:r>
              <a:rPr lang="en-US" dirty="0">
                <a:solidFill>
                  <a:srgbClr val="5B5F71"/>
                </a:solidFill>
                <a:latin typeface="Instrument Sans Medium" pitchFamily="34" charset="0"/>
                <a:ea typeface="Instrument Sans Medium" pitchFamily="34" charset="-122"/>
                <a:cs typeface="Instrument Sans Medium" pitchFamily="34" charset="-120"/>
              </a:rPr>
              <a:t>Histogramas, diagramas de caja y bigotes, diagramas de dispersión. Aptos para mostrar la distribución numérica y relaciones.</a:t>
            </a:r>
            <a:endParaRPr lang="en-US" dirty="0"/>
          </a:p>
        </p:txBody>
      </p:sp>
      <p:sp>
        <p:nvSpPr>
          <p:cNvPr id="11" name="Rectángulo 10">
            <a:extLst>
              <a:ext uri="{FF2B5EF4-FFF2-40B4-BE49-F238E27FC236}">
                <a16:creationId xmlns:a16="http://schemas.microsoft.com/office/drawing/2014/main" id="{89C21B7C-5B4D-1109-013A-E53F1E35A4E0}"/>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4013" y="529590"/>
            <a:ext cx="3158014" cy="300871"/>
          </a:xfrm>
          <a:prstGeom prst="rect">
            <a:avLst/>
          </a:prstGeom>
          <a:noFill/>
          <a:ln/>
        </p:spPr>
        <p:txBody>
          <a:bodyPr wrap="none" lIns="0" tIns="0" rIns="0" bIns="0" rtlCol="0" anchor="t"/>
          <a:lstStyle/>
          <a:p>
            <a:pPr marL="0" indent="0" algn="l">
              <a:lnSpc>
                <a:spcPts val="2350"/>
              </a:lnSpc>
              <a:buNone/>
            </a:pPr>
            <a:r>
              <a:rPr lang="en-US" sz="1850" dirty="0">
                <a:solidFill>
                  <a:srgbClr val="505468"/>
                </a:solidFill>
                <a:latin typeface="Instrument Sans Semi Bold" pitchFamily="34" charset="0"/>
                <a:ea typeface="Instrument Sans Semi Bold" pitchFamily="34" charset="-122"/>
                <a:cs typeface="Instrument Sans Semi Bold" pitchFamily="34" charset="-120"/>
              </a:rPr>
              <a:t>Consideraciones Avanzadas</a:t>
            </a:r>
            <a:endParaRPr lang="en-US" sz="1850" dirty="0"/>
          </a:p>
        </p:txBody>
      </p:sp>
      <p:sp>
        <p:nvSpPr>
          <p:cNvPr id="3" name="Text 1"/>
          <p:cNvSpPr/>
          <p:nvPr/>
        </p:nvSpPr>
        <p:spPr>
          <a:xfrm>
            <a:off x="674013" y="1022985"/>
            <a:ext cx="6644283" cy="830580"/>
          </a:xfrm>
          <a:prstGeom prst="rect">
            <a:avLst/>
          </a:prstGeom>
          <a:noFill/>
          <a:ln/>
        </p:spPr>
        <p:txBody>
          <a:bodyPr wrap="none" lIns="0" tIns="0" rIns="0" bIns="0" rtlCol="0" anchor="t"/>
          <a:lstStyle/>
          <a:p>
            <a:pPr marL="0" indent="0" algn="l">
              <a:lnSpc>
                <a:spcPts val="6500"/>
              </a:lnSpc>
              <a:buNone/>
            </a:pPr>
            <a:r>
              <a:rPr lang="en-US" sz="5200" dirty="0">
                <a:solidFill>
                  <a:srgbClr val="505468"/>
                </a:solidFill>
                <a:latin typeface="Instrument Sans Semi Bold" pitchFamily="34" charset="0"/>
                <a:ea typeface="Instrument Sans Semi Bold" pitchFamily="34" charset="-122"/>
                <a:cs typeface="Instrument Sans Semi Bold" pitchFamily="34" charset="-120"/>
              </a:rPr>
              <a:t>Escalas de Medición</a:t>
            </a:r>
            <a:endParaRPr lang="en-US" sz="5200" dirty="0"/>
          </a:p>
        </p:txBody>
      </p:sp>
      <p:sp>
        <p:nvSpPr>
          <p:cNvPr id="4" name="Shape 2"/>
          <p:cNvSpPr/>
          <p:nvPr/>
        </p:nvSpPr>
        <p:spPr>
          <a:xfrm>
            <a:off x="3164443" y="2142411"/>
            <a:ext cx="1660208" cy="968243"/>
          </a:xfrm>
          <a:prstGeom prst="roundRect">
            <a:avLst>
              <a:gd name="adj" fmla="val 7290"/>
            </a:avLst>
          </a:prstGeom>
          <a:solidFill>
            <a:srgbClr val="E2E3E9"/>
          </a:solidFill>
          <a:ln w="7620">
            <a:solidFill>
              <a:srgbClr val="C8C9CF"/>
            </a:solidFill>
            <a:prstDash val="solid"/>
          </a:ln>
        </p:spPr>
        <p:txBody>
          <a:bodyPr/>
          <a:lstStyle/>
          <a:p>
            <a:endParaRPr lang="es-AR"/>
          </a:p>
        </p:txBody>
      </p:sp>
      <p:sp>
        <p:nvSpPr>
          <p:cNvPr id="5" name="Text 3"/>
          <p:cNvSpPr/>
          <p:nvPr/>
        </p:nvSpPr>
        <p:spPr>
          <a:xfrm>
            <a:off x="3859173" y="2412159"/>
            <a:ext cx="270748" cy="338495"/>
          </a:xfrm>
          <a:prstGeom prst="rect">
            <a:avLst/>
          </a:prstGeom>
          <a:noFill/>
          <a:ln/>
        </p:spPr>
        <p:txBody>
          <a:bodyPr wrap="none" lIns="0" tIns="0" rIns="0" bIns="0" rtlCol="0" anchor="t"/>
          <a:lstStyle/>
          <a:p>
            <a:pPr marL="0" indent="0" algn="ctr">
              <a:lnSpc>
                <a:spcPts val="340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1</a:t>
            </a:r>
            <a:endParaRPr lang="en-US" sz="2100" dirty="0"/>
          </a:p>
        </p:txBody>
      </p:sp>
      <p:sp>
        <p:nvSpPr>
          <p:cNvPr id="6" name="Text 4"/>
          <p:cNvSpPr/>
          <p:nvPr/>
        </p:nvSpPr>
        <p:spPr>
          <a:xfrm>
            <a:off x="5017175" y="2334935"/>
            <a:ext cx="2407325" cy="300871"/>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Razón</a:t>
            </a:r>
            <a:endParaRPr lang="en-US" sz="1850" dirty="0"/>
          </a:p>
        </p:txBody>
      </p:sp>
      <p:sp>
        <p:nvSpPr>
          <p:cNvPr id="7" name="Text 5"/>
          <p:cNvSpPr/>
          <p:nvPr/>
        </p:nvSpPr>
        <p:spPr>
          <a:xfrm>
            <a:off x="5017175" y="2751296"/>
            <a:ext cx="4963001" cy="308134"/>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Posee un cero absoluto y permite ratios. Ej: Peso, Altura.</a:t>
            </a:r>
            <a:endParaRPr lang="en-US" sz="1500" dirty="0"/>
          </a:p>
        </p:txBody>
      </p:sp>
      <p:sp>
        <p:nvSpPr>
          <p:cNvPr id="8" name="Shape 6"/>
          <p:cNvSpPr/>
          <p:nvPr/>
        </p:nvSpPr>
        <p:spPr>
          <a:xfrm>
            <a:off x="2430423" y="3242429"/>
            <a:ext cx="11429762" cy="11430"/>
          </a:xfrm>
          <a:prstGeom prst="roundRect">
            <a:avLst>
              <a:gd name="adj" fmla="val 707678"/>
            </a:avLst>
          </a:prstGeom>
          <a:solidFill>
            <a:srgbClr val="C8C9CF"/>
          </a:solidFill>
          <a:ln/>
        </p:spPr>
        <p:txBody>
          <a:bodyPr/>
          <a:lstStyle/>
          <a:p>
            <a:endParaRPr lang="es-AR"/>
          </a:p>
        </p:txBody>
      </p:sp>
      <p:sp>
        <p:nvSpPr>
          <p:cNvPr id="9" name="Shape 7"/>
          <p:cNvSpPr/>
          <p:nvPr/>
        </p:nvSpPr>
        <p:spPr>
          <a:xfrm>
            <a:off x="2334220" y="3348158"/>
            <a:ext cx="3224369" cy="1164312"/>
          </a:xfrm>
          <a:prstGeom prst="roundRect">
            <a:avLst>
              <a:gd name="adj" fmla="val 5706"/>
            </a:avLst>
          </a:prstGeom>
          <a:solidFill>
            <a:srgbClr val="E2E3E9"/>
          </a:solidFill>
          <a:ln w="7620">
            <a:solidFill>
              <a:srgbClr val="C8C9CF"/>
            </a:solidFill>
            <a:prstDash val="solid"/>
          </a:ln>
        </p:spPr>
        <p:txBody>
          <a:bodyPr/>
          <a:lstStyle/>
          <a:p>
            <a:endParaRPr lang="es-AR"/>
          </a:p>
        </p:txBody>
      </p:sp>
      <p:sp>
        <p:nvSpPr>
          <p:cNvPr id="10" name="Text 8"/>
          <p:cNvSpPr/>
          <p:nvPr/>
        </p:nvSpPr>
        <p:spPr>
          <a:xfrm>
            <a:off x="3859054" y="3672304"/>
            <a:ext cx="270748" cy="338495"/>
          </a:xfrm>
          <a:prstGeom prst="rect">
            <a:avLst/>
          </a:prstGeom>
          <a:noFill/>
          <a:ln/>
        </p:spPr>
        <p:txBody>
          <a:bodyPr wrap="none" lIns="0" tIns="0" rIns="0" bIns="0" rtlCol="0" anchor="t"/>
          <a:lstStyle/>
          <a:p>
            <a:pPr marL="0" indent="0" algn="ctr">
              <a:lnSpc>
                <a:spcPts val="340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2</a:t>
            </a:r>
            <a:endParaRPr lang="en-US" sz="2100" dirty="0"/>
          </a:p>
        </p:txBody>
      </p:sp>
      <p:sp>
        <p:nvSpPr>
          <p:cNvPr id="11" name="Text 9"/>
          <p:cNvSpPr/>
          <p:nvPr/>
        </p:nvSpPr>
        <p:spPr>
          <a:xfrm>
            <a:off x="5847278" y="3540681"/>
            <a:ext cx="2407325" cy="300871"/>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Intervalo</a:t>
            </a:r>
            <a:endParaRPr lang="en-US" sz="1850" dirty="0"/>
          </a:p>
        </p:txBody>
      </p:sp>
      <p:sp>
        <p:nvSpPr>
          <p:cNvPr id="12" name="Text 10"/>
          <p:cNvSpPr/>
          <p:nvPr/>
        </p:nvSpPr>
        <p:spPr>
          <a:xfrm>
            <a:off x="5847278" y="3957042"/>
            <a:ext cx="7916585" cy="616268"/>
          </a:xfrm>
          <a:prstGeom prst="rect">
            <a:avLst/>
          </a:prstGeom>
          <a:noFill/>
          <a:ln/>
        </p:spPr>
        <p:txBody>
          <a:bodyPr wrap="squar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Orden y distancia entre valores. No hay cero absoluto. Ej: Temperatura en Celsius/Fahrenheit.</a:t>
            </a:r>
            <a:endParaRPr lang="en-US" sz="1500" dirty="0"/>
          </a:p>
        </p:txBody>
      </p:sp>
      <p:sp>
        <p:nvSpPr>
          <p:cNvPr id="13" name="Shape 11"/>
          <p:cNvSpPr/>
          <p:nvPr/>
        </p:nvSpPr>
        <p:spPr>
          <a:xfrm>
            <a:off x="4090749" y="4601170"/>
            <a:ext cx="9769435" cy="11430"/>
          </a:xfrm>
          <a:prstGeom prst="roundRect">
            <a:avLst>
              <a:gd name="adj" fmla="val 707678"/>
            </a:avLst>
          </a:prstGeom>
          <a:solidFill>
            <a:srgbClr val="C8C9CF"/>
          </a:solidFill>
          <a:ln/>
        </p:spPr>
        <p:txBody>
          <a:bodyPr/>
          <a:lstStyle/>
          <a:p>
            <a:endParaRPr lang="es-AR"/>
          </a:p>
        </p:txBody>
      </p:sp>
      <p:sp>
        <p:nvSpPr>
          <p:cNvPr id="14" name="Shape 12"/>
          <p:cNvSpPr/>
          <p:nvPr/>
        </p:nvSpPr>
        <p:spPr>
          <a:xfrm>
            <a:off x="1504117" y="4670891"/>
            <a:ext cx="4980861" cy="1085305"/>
          </a:xfrm>
          <a:prstGeom prst="roundRect">
            <a:avLst>
              <a:gd name="adj" fmla="val 7290"/>
            </a:avLst>
          </a:prstGeom>
          <a:solidFill>
            <a:srgbClr val="E2E3E9"/>
          </a:solidFill>
          <a:ln w="7620">
            <a:solidFill>
              <a:srgbClr val="C8C9CF"/>
            </a:solidFill>
            <a:prstDash val="solid"/>
          </a:ln>
        </p:spPr>
        <p:txBody>
          <a:bodyPr/>
          <a:lstStyle/>
          <a:p>
            <a:endParaRPr lang="es-AR"/>
          </a:p>
        </p:txBody>
      </p:sp>
      <p:sp>
        <p:nvSpPr>
          <p:cNvPr id="15" name="Text 13"/>
          <p:cNvSpPr/>
          <p:nvPr/>
        </p:nvSpPr>
        <p:spPr>
          <a:xfrm>
            <a:off x="3859173" y="5054560"/>
            <a:ext cx="270748" cy="338495"/>
          </a:xfrm>
          <a:prstGeom prst="rect">
            <a:avLst/>
          </a:prstGeom>
          <a:noFill/>
          <a:ln/>
        </p:spPr>
        <p:txBody>
          <a:bodyPr wrap="none" lIns="0" tIns="0" rIns="0" bIns="0" rtlCol="0" anchor="t"/>
          <a:lstStyle/>
          <a:p>
            <a:pPr marL="0" indent="0" algn="ctr">
              <a:lnSpc>
                <a:spcPts val="340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3</a:t>
            </a:r>
            <a:endParaRPr lang="en-US" sz="2100" dirty="0"/>
          </a:p>
        </p:txBody>
      </p:sp>
      <p:sp>
        <p:nvSpPr>
          <p:cNvPr id="16" name="Text 14"/>
          <p:cNvSpPr/>
          <p:nvPr/>
        </p:nvSpPr>
        <p:spPr>
          <a:xfrm>
            <a:off x="6677501" y="5054560"/>
            <a:ext cx="2407325" cy="300871"/>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Ordinal</a:t>
            </a:r>
            <a:endParaRPr lang="en-US" sz="1850" dirty="0"/>
          </a:p>
        </p:txBody>
      </p:sp>
      <p:sp>
        <p:nvSpPr>
          <p:cNvPr id="17" name="Text 15"/>
          <p:cNvSpPr/>
          <p:nvPr/>
        </p:nvSpPr>
        <p:spPr>
          <a:xfrm>
            <a:off x="6677501" y="5470922"/>
            <a:ext cx="4929426" cy="308134"/>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Orden, pero no distancia uniforme. Ej: Nivel de estudios.</a:t>
            </a:r>
            <a:endParaRPr lang="en-US" sz="1500" dirty="0"/>
          </a:p>
        </p:txBody>
      </p:sp>
      <p:sp>
        <p:nvSpPr>
          <p:cNvPr id="18" name="Shape 16"/>
          <p:cNvSpPr/>
          <p:nvPr/>
        </p:nvSpPr>
        <p:spPr>
          <a:xfrm>
            <a:off x="5751076" y="5806916"/>
            <a:ext cx="8109109" cy="11430"/>
          </a:xfrm>
          <a:prstGeom prst="roundRect">
            <a:avLst>
              <a:gd name="adj" fmla="val 707678"/>
            </a:avLst>
          </a:prstGeom>
          <a:solidFill>
            <a:srgbClr val="C8C9CF"/>
          </a:solidFill>
          <a:ln/>
        </p:spPr>
        <p:txBody>
          <a:bodyPr/>
          <a:lstStyle/>
          <a:p>
            <a:endParaRPr lang="es-AR"/>
          </a:p>
        </p:txBody>
      </p:sp>
      <p:sp>
        <p:nvSpPr>
          <p:cNvPr id="19" name="Shape 17"/>
          <p:cNvSpPr/>
          <p:nvPr/>
        </p:nvSpPr>
        <p:spPr>
          <a:xfrm>
            <a:off x="747162" y="5914617"/>
            <a:ext cx="6641187" cy="1109543"/>
          </a:xfrm>
          <a:prstGeom prst="roundRect">
            <a:avLst>
              <a:gd name="adj" fmla="val 7290"/>
            </a:avLst>
          </a:prstGeom>
          <a:solidFill>
            <a:srgbClr val="E2E3E9"/>
          </a:solidFill>
          <a:ln w="7620">
            <a:solidFill>
              <a:srgbClr val="C8C9CF"/>
            </a:solidFill>
            <a:prstDash val="solid"/>
          </a:ln>
        </p:spPr>
        <p:txBody>
          <a:bodyPr/>
          <a:lstStyle/>
          <a:p>
            <a:endParaRPr lang="es-AR"/>
          </a:p>
        </p:txBody>
      </p:sp>
      <p:sp>
        <p:nvSpPr>
          <p:cNvPr id="20" name="Text 18"/>
          <p:cNvSpPr/>
          <p:nvPr/>
        </p:nvSpPr>
        <p:spPr>
          <a:xfrm>
            <a:off x="3871148" y="6260306"/>
            <a:ext cx="270748" cy="338495"/>
          </a:xfrm>
          <a:prstGeom prst="rect">
            <a:avLst/>
          </a:prstGeom>
          <a:noFill/>
          <a:ln/>
        </p:spPr>
        <p:txBody>
          <a:bodyPr wrap="none" lIns="0" tIns="0" rIns="0" bIns="0" rtlCol="0" anchor="t"/>
          <a:lstStyle/>
          <a:p>
            <a:pPr marL="0" indent="0" algn="ctr">
              <a:lnSpc>
                <a:spcPts val="340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4</a:t>
            </a:r>
            <a:endParaRPr lang="en-US" sz="2100" dirty="0"/>
          </a:p>
        </p:txBody>
      </p:sp>
      <p:sp>
        <p:nvSpPr>
          <p:cNvPr id="21" name="Text 19"/>
          <p:cNvSpPr/>
          <p:nvPr/>
        </p:nvSpPr>
        <p:spPr>
          <a:xfrm>
            <a:off x="7507724" y="6260306"/>
            <a:ext cx="2407325" cy="300871"/>
          </a:xfrm>
          <a:prstGeom prst="rect">
            <a:avLst/>
          </a:prstGeom>
          <a:noFill/>
          <a:ln/>
        </p:spPr>
        <p:txBody>
          <a:bodyPr wrap="none" lIns="0" tIns="0" rIns="0" bIns="0" rtlCol="0" anchor="t"/>
          <a:lstStyle/>
          <a:p>
            <a:pPr marL="0" indent="0" algn="l">
              <a:lnSpc>
                <a:spcPts val="235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Nominal</a:t>
            </a:r>
            <a:endParaRPr lang="en-US" sz="1850" dirty="0"/>
          </a:p>
        </p:txBody>
      </p:sp>
      <p:sp>
        <p:nvSpPr>
          <p:cNvPr id="22" name="Text 20"/>
          <p:cNvSpPr/>
          <p:nvPr/>
        </p:nvSpPr>
        <p:spPr>
          <a:xfrm>
            <a:off x="7507724" y="6676668"/>
            <a:ext cx="3279577" cy="308134"/>
          </a:xfrm>
          <a:prstGeom prst="rect">
            <a:avLst/>
          </a:prstGeom>
          <a:noFill/>
          <a:ln/>
        </p:spPr>
        <p:txBody>
          <a:bodyPr wrap="none" lIns="0" tIns="0" rIns="0" bIns="0" rtlCol="0" anchor="t"/>
          <a:lstStyle/>
          <a:p>
            <a:pPr marL="0" indent="0" algn="l">
              <a:lnSpc>
                <a:spcPts val="240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Solo categorías sin orden. Ej: Género.</a:t>
            </a:r>
            <a:endParaRPr lang="en-US" sz="1500" dirty="0"/>
          </a:p>
        </p:txBody>
      </p:sp>
      <p:sp>
        <p:nvSpPr>
          <p:cNvPr id="23" name="Text 21"/>
          <p:cNvSpPr/>
          <p:nvPr/>
        </p:nvSpPr>
        <p:spPr>
          <a:xfrm>
            <a:off x="674013" y="7393900"/>
            <a:ext cx="13282374" cy="308134"/>
          </a:xfrm>
          <a:prstGeom prst="rect">
            <a:avLst/>
          </a:prstGeom>
          <a:noFill/>
          <a:ln/>
        </p:spPr>
        <p:txBody>
          <a:bodyPr wrap="none" lIns="0" tIns="0" rIns="0" bIns="0" rtlCol="0" anchor="t"/>
          <a:lstStyle/>
          <a:p>
            <a:pPr marL="0" indent="0" algn="l">
              <a:lnSpc>
                <a:spcPts val="2400"/>
              </a:lnSpc>
              <a:buNone/>
            </a:pPr>
            <a:r>
              <a:rPr lang="en-US" dirty="0">
                <a:solidFill>
                  <a:srgbClr val="5B5F71"/>
                </a:solidFill>
                <a:latin typeface="Instrument Sans Medium" pitchFamily="34" charset="0"/>
                <a:ea typeface="Instrument Sans Medium" pitchFamily="34" charset="-122"/>
                <a:cs typeface="Instrument Sans Medium" pitchFamily="34" charset="-120"/>
              </a:rPr>
              <a:t>Entender las escalas de medición es crucial para aplicar las técnicas estadísticas correctas y evitar errores en el análisis.</a:t>
            </a:r>
            <a:endParaRPr lang="en-US" dirty="0"/>
          </a:p>
        </p:txBody>
      </p:sp>
      <p:sp>
        <p:nvSpPr>
          <p:cNvPr id="24" name="Rectángulo 23">
            <a:extLst>
              <a:ext uri="{FF2B5EF4-FFF2-40B4-BE49-F238E27FC236}">
                <a16:creationId xmlns:a16="http://schemas.microsoft.com/office/drawing/2014/main" id="{3499E628-BA9F-F220-F07A-86DB4EC16CBD}"/>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937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Errores Comunes</a:t>
            </a:r>
            <a:endParaRPr lang="en-US" sz="2200" dirty="0"/>
          </a:p>
        </p:txBody>
      </p:sp>
      <p:sp>
        <p:nvSpPr>
          <p:cNvPr id="3" name="Text 1"/>
          <p:cNvSpPr/>
          <p:nvPr/>
        </p:nvSpPr>
        <p:spPr>
          <a:xfrm>
            <a:off x="793790" y="1974890"/>
            <a:ext cx="7825502" cy="978218"/>
          </a:xfrm>
          <a:prstGeom prst="rect">
            <a:avLst/>
          </a:prstGeom>
          <a:noFill/>
          <a:ln/>
        </p:spPr>
        <p:txBody>
          <a:bodyPr wrap="none" lIns="0" tIns="0" rIns="0" bIns="0" rtlCol="0" anchor="t"/>
          <a:lstStyle/>
          <a:p>
            <a:pPr marL="0" indent="0" algn="l">
              <a:lnSpc>
                <a:spcPts val="7700"/>
              </a:lnSpc>
              <a:buNone/>
            </a:pPr>
            <a:r>
              <a:rPr lang="en-US" sz="6150" dirty="0">
                <a:solidFill>
                  <a:srgbClr val="505468"/>
                </a:solidFill>
                <a:latin typeface="Instrument Sans Semi Bold" pitchFamily="34" charset="0"/>
                <a:ea typeface="Instrument Sans Semi Bold" pitchFamily="34" charset="-122"/>
                <a:cs typeface="Instrument Sans Semi Bold" pitchFamily="34" charset="-120"/>
              </a:rPr>
              <a:t>¡A Evitar!</a:t>
            </a:r>
            <a:endParaRPr lang="en-US" sz="6150" dirty="0"/>
          </a:p>
        </p:txBody>
      </p:sp>
      <p:sp>
        <p:nvSpPr>
          <p:cNvPr id="4" name="Shape 2"/>
          <p:cNvSpPr/>
          <p:nvPr/>
        </p:nvSpPr>
        <p:spPr>
          <a:xfrm>
            <a:off x="793790" y="3293269"/>
            <a:ext cx="4196358" cy="3542467"/>
          </a:xfrm>
          <a:prstGeom prst="roundRect">
            <a:avLst>
              <a:gd name="adj" fmla="val 2689"/>
            </a:avLst>
          </a:prstGeom>
          <a:solidFill>
            <a:srgbClr val="FFFFFF">
              <a:alpha val="95000"/>
            </a:srgbClr>
          </a:solidFill>
          <a:ln w="30480">
            <a:solidFill>
              <a:srgbClr val="C8C9CF"/>
            </a:solidFill>
            <a:prstDash val="solid"/>
          </a:ln>
        </p:spPr>
        <p:txBody>
          <a:bodyPr/>
          <a:lstStyle/>
          <a:p>
            <a:endParaRPr lang="es-AR"/>
          </a:p>
        </p:txBody>
      </p:sp>
      <p:pic>
        <p:nvPicPr>
          <p:cNvPr id="5" name="Image 0" descr="preencoded.png"/>
          <p:cNvPicPr>
            <a:picLocks noChangeAspect="1"/>
          </p:cNvPicPr>
          <p:nvPr/>
        </p:nvPicPr>
        <p:blipFill>
          <a:blip r:embed="rId3"/>
          <a:stretch>
            <a:fillRect/>
          </a:stretch>
        </p:blipFill>
        <p:spPr>
          <a:xfrm>
            <a:off x="688181" y="3187660"/>
            <a:ext cx="272177" cy="272177"/>
          </a:xfrm>
          <a:prstGeom prst="rect">
            <a:avLst/>
          </a:prstGeom>
        </p:spPr>
      </p:pic>
      <p:pic>
        <p:nvPicPr>
          <p:cNvPr id="6" name="Image 1" descr="preencoded.png"/>
          <p:cNvPicPr>
            <a:picLocks noChangeAspect="1"/>
          </p:cNvPicPr>
          <p:nvPr/>
        </p:nvPicPr>
        <p:blipFill>
          <a:blip r:embed="rId3"/>
          <a:stretch>
            <a:fillRect/>
          </a:stretch>
        </p:blipFill>
        <p:spPr>
          <a:xfrm>
            <a:off x="4823579" y="6669167"/>
            <a:ext cx="272177" cy="272177"/>
          </a:xfrm>
          <a:prstGeom prst="rect">
            <a:avLst/>
          </a:prstGeom>
        </p:spPr>
      </p:pic>
      <p:sp>
        <p:nvSpPr>
          <p:cNvPr id="7" name="Text 3"/>
          <p:cNvSpPr/>
          <p:nvPr/>
        </p:nvSpPr>
        <p:spPr>
          <a:xfrm>
            <a:off x="1164431" y="3663910"/>
            <a:ext cx="3455075" cy="850583"/>
          </a:xfrm>
          <a:prstGeom prst="rect">
            <a:avLst/>
          </a:prstGeom>
          <a:noFill/>
          <a:ln/>
        </p:spPr>
        <p:txBody>
          <a:bodyPr wrap="squar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Tratar Cualitativas como Cuantitativas</a:t>
            </a:r>
            <a:endParaRPr lang="en-US" sz="2650" dirty="0"/>
          </a:p>
        </p:txBody>
      </p:sp>
      <p:sp>
        <p:nvSpPr>
          <p:cNvPr id="8" name="Text 4"/>
          <p:cNvSpPr/>
          <p:nvPr/>
        </p:nvSpPr>
        <p:spPr>
          <a:xfrm>
            <a:off x="1164431" y="4650581"/>
            <a:ext cx="3455075"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Asignar números a categorías (ej. 1=Mujer, 2=Hombre) no las convierte en cuantitativas. No se pueden promediar.</a:t>
            </a:r>
            <a:endParaRPr lang="en-US" sz="1750" dirty="0"/>
          </a:p>
        </p:txBody>
      </p:sp>
      <p:sp>
        <p:nvSpPr>
          <p:cNvPr id="9" name="Shape 5"/>
          <p:cNvSpPr/>
          <p:nvPr/>
        </p:nvSpPr>
        <p:spPr>
          <a:xfrm>
            <a:off x="5216962" y="3293269"/>
            <a:ext cx="4196358" cy="3542467"/>
          </a:xfrm>
          <a:prstGeom prst="roundRect">
            <a:avLst>
              <a:gd name="adj" fmla="val 2689"/>
            </a:avLst>
          </a:prstGeom>
          <a:solidFill>
            <a:srgbClr val="FFFFFF">
              <a:alpha val="95000"/>
            </a:srgbClr>
          </a:solidFill>
          <a:ln w="30480">
            <a:solidFill>
              <a:srgbClr val="C8C9CF"/>
            </a:solidFill>
            <a:prstDash val="solid"/>
          </a:ln>
        </p:spPr>
        <p:txBody>
          <a:bodyPr/>
          <a:lstStyle/>
          <a:p>
            <a:endParaRPr lang="es-AR"/>
          </a:p>
        </p:txBody>
      </p:sp>
      <p:pic>
        <p:nvPicPr>
          <p:cNvPr id="10" name="Image 2" descr="preencoded.png"/>
          <p:cNvPicPr>
            <a:picLocks noChangeAspect="1"/>
          </p:cNvPicPr>
          <p:nvPr/>
        </p:nvPicPr>
        <p:blipFill>
          <a:blip r:embed="rId3"/>
          <a:stretch>
            <a:fillRect/>
          </a:stretch>
        </p:blipFill>
        <p:spPr>
          <a:xfrm>
            <a:off x="5111353" y="3187660"/>
            <a:ext cx="272177" cy="272177"/>
          </a:xfrm>
          <a:prstGeom prst="rect">
            <a:avLst/>
          </a:prstGeom>
        </p:spPr>
      </p:pic>
      <p:pic>
        <p:nvPicPr>
          <p:cNvPr id="11" name="Image 3" descr="preencoded.png"/>
          <p:cNvPicPr>
            <a:picLocks noChangeAspect="1"/>
          </p:cNvPicPr>
          <p:nvPr/>
        </p:nvPicPr>
        <p:blipFill>
          <a:blip r:embed="rId3"/>
          <a:stretch>
            <a:fillRect/>
          </a:stretch>
        </p:blipFill>
        <p:spPr>
          <a:xfrm>
            <a:off x="9246751" y="6669167"/>
            <a:ext cx="272177" cy="272177"/>
          </a:xfrm>
          <a:prstGeom prst="rect">
            <a:avLst/>
          </a:prstGeom>
        </p:spPr>
      </p:pic>
      <p:sp>
        <p:nvSpPr>
          <p:cNvPr id="12" name="Text 6"/>
          <p:cNvSpPr/>
          <p:nvPr/>
        </p:nvSpPr>
        <p:spPr>
          <a:xfrm>
            <a:off x="5587603" y="3663910"/>
            <a:ext cx="3455075" cy="850583"/>
          </a:xfrm>
          <a:prstGeom prst="rect">
            <a:avLst/>
          </a:prstGeom>
          <a:noFill/>
          <a:ln/>
        </p:spPr>
        <p:txBody>
          <a:bodyPr wrap="squar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Confundir Discretas y Continuas</a:t>
            </a:r>
            <a:endParaRPr lang="en-US" sz="2650" dirty="0"/>
          </a:p>
        </p:txBody>
      </p:sp>
      <p:sp>
        <p:nvSpPr>
          <p:cNvPr id="13" name="Text 7"/>
          <p:cNvSpPr/>
          <p:nvPr/>
        </p:nvSpPr>
        <p:spPr>
          <a:xfrm>
            <a:off x="5587603" y="4650581"/>
            <a:ext cx="3455075"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Los valores decimales en discretas (ej. 2.5 hijos) son imposibles; los conteos siempre son enteros.</a:t>
            </a:r>
            <a:endParaRPr lang="en-US" sz="1750" dirty="0"/>
          </a:p>
        </p:txBody>
      </p:sp>
      <p:sp>
        <p:nvSpPr>
          <p:cNvPr id="14" name="Shape 8"/>
          <p:cNvSpPr/>
          <p:nvPr/>
        </p:nvSpPr>
        <p:spPr>
          <a:xfrm>
            <a:off x="9640133" y="3293269"/>
            <a:ext cx="4196358" cy="3542467"/>
          </a:xfrm>
          <a:prstGeom prst="roundRect">
            <a:avLst>
              <a:gd name="adj" fmla="val 2689"/>
            </a:avLst>
          </a:prstGeom>
          <a:solidFill>
            <a:srgbClr val="FFFFFF">
              <a:alpha val="95000"/>
            </a:srgbClr>
          </a:solidFill>
          <a:ln w="30480">
            <a:solidFill>
              <a:srgbClr val="C8C9CF"/>
            </a:solidFill>
            <a:prstDash val="solid"/>
          </a:ln>
        </p:spPr>
        <p:txBody>
          <a:bodyPr/>
          <a:lstStyle/>
          <a:p>
            <a:endParaRPr lang="es-AR"/>
          </a:p>
        </p:txBody>
      </p:sp>
      <p:pic>
        <p:nvPicPr>
          <p:cNvPr id="15" name="Image 4" descr="preencoded.png"/>
          <p:cNvPicPr>
            <a:picLocks noChangeAspect="1"/>
          </p:cNvPicPr>
          <p:nvPr/>
        </p:nvPicPr>
        <p:blipFill>
          <a:blip r:embed="rId3"/>
          <a:stretch>
            <a:fillRect/>
          </a:stretch>
        </p:blipFill>
        <p:spPr>
          <a:xfrm>
            <a:off x="9534525" y="3187660"/>
            <a:ext cx="272177" cy="272177"/>
          </a:xfrm>
          <a:prstGeom prst="rect">
            <a:avLst/>
          </a:prstGeom>
        </p:spPr>
      </p:pic>
      <p:pic>
        <p:nvPicPr>
          <p:cNvPr id="16" name="Image 5" descr="preencoded.png"/>
          <p:cNvPicPr>
            <a:picLocks noChangeAspect="1"/>
          </p:cNvPicPr>
          <p:nvPr/>
        </p:nvPicPr>
        <p:blipFill>
          <a:blip r:embed="rId3"/>
          <a:stretch>
            <a:fillRect/>
          </a:stretch>
        </p:blipFill>
        <p:spPr>
          <a:xfrm>
            <a:off x="13669923" y="6669167"/>
            <a:ext cx="272177" cy="272177"/>
          </a:xfrm>
          <a:prstGeom prst="rect">
            <a:avLst/>
          </a:prstGeom>
        </p:spPr>
      </p:pic>
      <p:sp>
        <p:nvSpPr>
          <p:cNvPr id="17" name="Text 9"/>
          <p:cNvSpPr/>
          <p:nvPr/>
        </p:nvSpPr>
        <p:spPr>
          <a:xfrm>
            <a:off x="10010775" y="3663910"/>
            <a:ext cx="3455075" cy="850583"/>
          </a:xfrm>
          <a:prstGeom prst="rect">
            <a:avLst/>
          </a:prstGeom>
          <a:noFill/>
          <a:ln/>
        </p:spPr>
        <p:txBody>
          <a:bodyPr wrap="squar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Ignorar Escala de Medición</a:t>
            </a:r>
            <a:endParaRPr lang="en-US" sz="2650" dirty="0"/>
          </a:p>
        </p:txBody>
      </p:sp>
      <p:sp>
        <p:nvSpPr>
          <p:cNvPr id="18" name="Text 10"/>
          <p:cNvSpPr/>
          <p:nvPr/>
        </p:nvSpPr>
        <p:spPr>
          <a:xfrm>
            <a:off x="10010775" y="4650581"/>
            <a:ext cx="3455075" cy="1814513"/>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Aplicar pruebas estadísticas inapropiadas, como calcular la media de variables ordinales, puede llevar a conclusiones erróneas.</a:t>
            </a:r>
            <a:endParaRPr lang="en-US" sz="1750" dirty="0"/>
          </a:p>
        </p:txBody>
      </p:sp>
      <p:sp>
        <p:nvSpPr>
          <p:cNvPr id="19" name="Rectángulo 18">
            <a:extLst>
              <a:ext uri="{FF2B5EF4-FFF2-40B4-BE49-F238E27FC236}">
                <a16:creationId xmlns:a16="http://schemas.microsoft.com/office/drawing/2014/main" id="{38FA4360-8439-3179-FA7A-5277EF051081}"/>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F41A81B-8355-6E9C-671D-16A565CBC300}"/>
              </a:ext>
            </a:extLst>
          </p:cNvPr>
          <p:cNvSpPr txBox="1"/>
          <p:nvPr/>
        </p:nvSpPr>
        <p:spPr>
          <a:xfrm>
            <a:off x="676404" y="1486508"/>
            <a:ext cx="13002017" cy="4138312"/>
          </a:xfrm>
          <a:prstGeom prst="rect">
            <a:avLst/>
          </a:prstGeom>
          <a:noFill/>
        </p:spPr>
        <p:txBody>
          <a:bodyPr wrap="square">
            <a:spAutoFit/>
          </a:bodyPr>
          <a:lstStyle/>
          <a:p>
            <a:pPr algn="just">
              <a:lnSpc>
                <a:spcPct val="150000"/>
              </a:lnSpc>
              <a:buNone/>
            </a:pPr>
            <a:r>
              <a:rPr lang="es-ES_tradnl" sz="2400" b="1" dirty="0">
                <a:solidFill>
                  <a:srgbClr val="505468"/>
                </a:solidFill>
                <a:latin typeface="Instrument Sans Semi Bold" pitchFamily="34" charset="0"/>
              </a:rPr>
              <a:t>UNIDAD 1 – Estadística Descriptiva.</a:t>
            </a:r>
            <a:endParaRPr lang="es-AR" sz="2400" b="1" dirty="0">
              <a:solidFill>
                <a:srgbClr val="505468"/>
              </a:solidFill>
              <a:latin typeface="Instrument Sans Semi Bold" pitchFamily="34" charset="0"/>
            </a:endParaRPr>
          </a:p>
          <a:p>
            <a:pPr algn="just">
              <a:lnSpc>
                <a:spcPct val="150000"/>
              </a:lnSpc>
              <a:spcBef>
                <a:spcPts val="600"/>
              </a:spcBef>
              <a:spcAft>
                <a:spcPts val="600"/>
              </a:spcAft>
              <a:buNone/>
            </a:pPr>
            <a:r>
              <a:rPr lang="es-ES_tradnl" sz="2400" b="1" dirty="0">
                <a:solidFill>
                  <a:srgbClr val="505468"/>
                </a:solidFill>
                <a:latin typeface="Instrument Sans Semi Bold" pitchFamily="34" charset="0"/>
              </a:rPr>
              <a:t>Contenidos:</a:t>
            </a:r>
            <a:endParaRPr lang="es-AR" sz="2400" b="1" dirty="0">
              <a:solidFill>
                <a:srgbClr val="505468"/>
              </a:solidFill>
              <a:latin typeface="Instrument Sans Semi Bold" pitchFamily="34" charset="0"/>
            </a:endParaRPr>
          </a:p>
          <a:p>
            <a:pPr algn="just">
              <a:lnSpc>
                <a:spcPct val="150000"/>
              </a:lnSpc>
              <a:spcBef>
                <a:spcPts val="600"/>
              </a:spcBef>
              <a:spcAft>
                <a:spcPts val="600"/>
              </a:spcAft>
              <a:buNone/>
            </a:pPr>
            <a:r>
              <a:rPr lang="es-ES_tradnl" sz="2400" dirty="0">
                <a:solidFill>
                  <a:srgbClr val="505468"/>
                </a:solidFill>
                <a:latin typeface="Instrument Sans Semi Bold" pitchFamily="34" charset="0"/>
              </a:rPr>
              <a:t>Concepto de Estadística. Población y Muestra. Unidad de observación. Datos. Variables: Definición y Clasificación. Organización y presentación de datos estadísticos. Ordenamiento. Cálculo del rango. Distribución de frecuencias: Frecuencias Absolutas, Relativas y Acumuladas. Intervalo de clases. Marca de clase. Representaciones Gráficas. Histogramas. Polígono de frecuencia. Ojivas.</a:t>
            </a:r>
            <a:endParaRPr lang="es-AR" sz="2400" dirty="0">
              <a:solidFill>
                <a:srgbClr val="505468"/>
              </a:solidFill>
              <a:latin typeface="Instrument Sans Semi Bold" pitchFamily="34" charset="0"/>
            </a:endParaRPr>
          </a:p>
        </p:txBody>
      </p:sp>
      <p:sp>
        <p:nvSpPr>
          <p:cNvPr id="4" name="Rectángulo 3">
            <a:extLst>
              <a:ext uri="{FF2B5EF4-FFF2-40B4-BE49-F238E27FC236}">
                <a16:creationId xmlns:a16="http://schemas.microsoft.com/office/drawing/2014/main" id="{EB1B6A28-AC46-038F-F9CC-B12B4A7166E9}"/>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433693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8883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Conclusiones</a:t>
            </a:r>
            <a:endParaRPr lang="en-US" sz="2200" dirty="0"/>
          </a:p>
        </p:txBody>
      </p:sp>
      <p:sp>
        <p:nvSpPr>
          <p:cNvPr id="3" name="Text 1"/>
          <p:cNvSpPr/>
          <p:nvPr/>
        </p:nvSpPr>
        <p:spPr>
          <a:xfrm>
            <a:off x="793790" y="1469469"/>
            <a:ext cx="9054941" cy="978218"/>
          </a:xfrm>
          <a:prstGeom prst="rect">
            <a:avLst/>
          </a:prstGeom>
          <a:noFill/>
          <a:ln/>
        </p:spPr>
        <p:txBody>
          <a:bodyPr wrap="none" lIns="0" tIns="0" rIns="0" bIns="0" rtlCol="0" anchor="t"/>
          <a:lstStyle/>
          <a:p>
            <a:pPr marL="0" indent="0" algn="l">
              <a:lnSpc>
                <a:spcPts val="7700"/>
              </a:lnSpc>
              <a:buNone/>
            </a:pPr>
            <a:r>
              <a:rPr lang="en-US" sz="6150" dirty="0">
                <a:solidFill>
                  <a:srgbClr val="505468"/>
                </a:solidFill>
                <a:latin typeface="Instrument Sans Semi Bold" pitchFamily="34" charset="0"/>
                <a:ea typeface="Instrument Sans Semi Bold" pitchFamily="34" charset="-122"/>
                <a:cs typeface="Instrument Sans Semi Bold" pitchFamily="34" charset="-120"/>
              </a:rPr>
              <a:t>Dominando las Variables</a:t>
            </a:r>
            <a:endParaRPr lang="en-US" sz="6150" dirty="0"/>
          </a:p>
        </p:txBody>
      </p:sp>
      <p:sp>
        <p:nvSpPr>
          <p:cNvPr id="4" name="Shape 2"/>
          <p:cNvSpPr/>
          <p:nvPr/>
        </p:nvSpPr>
        <p:spPr>
          <a:xfrm>
            <a:off x="793790" y="2787848"/>
            <a:ext cx="4196358" cy="680442"/>
          </a:xfrm>
          <a:prstGeom prst="roundRect">
            <a:avLst>
              <a:gd name="adj" fmla="val 480029"/>
            </a:avLst>
          </a:prstGeom>
          <a:solidFill>
            <a:srgbClr val="E2E3E9"/>
          </a:solidFill>
          <a:ln w="7620">
            <a:solidFill>
              <a:srgbClr val="C8C9CF"/>
            </a:solidFill>
            <a:prstDash val="solid"/>
          </a:ln>
        </p:spPr>
        <p:txBody>
          <a:bodyPr/>
          <a:lstStyle/>
          <a:p>
            <a:endParaRPr lang="es-AR"/>
          </a:p>
        </p:txBody>
      </p:sp>
      <p:sp>
        <p:nvSpPr>
          <p:cNvPr id="5" name="Text 3"/>
          <p:cNvSpPr/>
          <p:nvPr/>
        </p:nvSpPr>
        <p:spPr>
          <a:xfrm>
            <a:off x="2721888" y="2915364"/>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4"/>
          <p:cNvSpPr/>
          <p:nvPr/>
        </p:nvSpPr>
        <p:spPr>
          <a:xfrm>
            <a:off x="1020604" y="3695105"/>
            <a:ext cx="3742730" cy="850583"/>
          </a:xfrm>
          <a:prstGeom prst="rect">
            <a:avLst/>
          </a:prstGeom>
          <a:noFill/>
          <a:ln/>
        </p:spPr>
        <p:txBody>
          <a:bodyPr wrap="squar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Fundamento del Análisis</a:t>
            </a:r>
            <a:endParaRPr lang="en-US" sz="2650" dirty="0"/>
          </a:p>
        </p:txBody>
      </p:sp>
      <p:sp>
        <p:nvSpPr>
          <p:cNvPr id="7" name="Text 5"/>
          <p:cNvSpPr/>
          <p:nvPr/>
        </p:nvSpPr>
        <p:spPr>
          <a:xfrm>
            <a:off x="1020604" y="4681776"/>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La correcta identificación y clasificación de variables es la base de cualquier análisis estadístico fiable.</a:t>
            </a:r>
            <a:endParaRPr lang="en-US" sz="1750" dirty="0"/>
          </a:p>
        </p:txBody>
      </p:sp>
      <p:sp>
        <p:nvSpPr>
          <p:cNvPr id="8" name="Shape 6"/>
          <p:cNvSpPr/>
          <p:nvPr/>
        </p:nvSpPr>
        <p:spPr>
          <a:xfrm>
            <a:off x="5216962" y="2787848"/>
            <a:ext cx="4196358" cy="680442"/>
          </a:xfrm>
          <a:prstGeom prst="roundRect">
            <a:avLst>
              <a:gd name="adj" fmla="val 480029"/>
            </a:avLst>
          </a:prstGeom>
          <a:solidFill>
            <a:srgbClr val="E2E3E9"/>
          </a:solidFill>
          <a:ln w="7620">
            <a:solidFill>
              <a:srgbClr val="C8C9CF"/>
            </a:solidFill>
            <a:prstDash val="solid"/>
          </a:ln>
        </p:spPr>
        <p:txBody>
          <a:bodyPr/>
          <a:lstStyle/>
          <a:p>
            <a:endParaRPr lang="es-AR"/>
          </a:p>
        </p:txBody>
      </p:sp>
      <p:sp>
        <p:nvSpPr>
          <p:cNvPr id="9" name="Text 7"/>
          <p:cNvSpPr/>
          <p:nvPr/>
        </p:nvSpPr>
        <p:spPr>
          <a:xfrm>
            <a:off x="7145060" y="2915364"/>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8"/>
          <p:cNvSpPr/>
          <p:nvPr/>
        </p:nvSpPr>
        <p:spPr>
          <a:xfrm>
            <a:off x="5443776" y="3695105"/>
            <a:ext cx="3742730" cy="850583"/>
          </a:xfrm>
          <a:prstGeom prst="rect">
            <a:avLst/>
          </a:prstGeom>
          <a:noFill/>
          <a:ln/>
        </p:spPr>
        <p:txBody>
          <a:bodyPr wrap="squar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Guía para Herramientas</a:t>
            </a:r>
            <a:endParaRPr lang="en-US" sz="2650" dirty="0"/>
          </a:p>
        </p:txBody>
      </p:sp>
      <p:sp>
        <p:nvSpPr>
          <p:cNvPr id="11" name="Text 9"/>
          <p:cNvSpPr/>
          <p:nvPr/>
        </p:nvSpPr>
        <p:spPr>
          <a:xfrm>
            <a:off x="5443776" y="4681776"/>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El tipo de variable determina las técnicas estadísticas y los métodos de visualización adecuados.</a:t>
            </a:r>
            <a:endParaRPr lang="en-US" sz="1750" dirty="0"/>
          </a:p>
        </p:txBody>
      </p:sp>
      <p:sp>
        <p:nvSpPr>
          <p:cNvPr id="12" name="Shape 10"/>
          <p:cNvSpPr/>
          <p:nvPr/>
        </p:nvSpPr>
        <p:spPr>
          <a:xfrm>
            <a:off x="9640133" y="2787848"/>
            <a:ext cx="4196358" cy="680442"/>
          </a:xfrm>
          <a:prstGeom prst="roundRect">
            <a:avLst>
              <a:gd name="adj" fmla="val 480029"/>
            </a:avLst>
          </a:prstGeom>
          <a:solidFill>
            <a:srgbClr val="E2E3E9"/>
          </a:solidFill>
          <a:ln w="7620">
            <a:solidFill>
              <a:srgbClr val="C8C9CF"/>
            </a:solidFill>
            <a:prstDash val="solid"/>
          </a:ln>
        </p:spPr>
        <p:txBody>
          <a:bodyPr/>
          <a:lstStyle/>
          <a:p>
            <a:endParaRPr lang="es-AR"/>
          </a:p>
        </p:txBody>
      </p:sp>
      <p:sp>
        <p:nvSpPr>
          <p:cNvPr id="13" name="Text 11"/>
          <p:cNvSpPr/>
          <p:nvPr/>
        </p:nvSpPr>
        <p:spPr>
          <a:xfrm>
            <a:off x="11568232" y="2915364"/>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4" name="Text 12"/>
          <p:cNvSpPr/>
          <p:nvPr/>
        </p:nvSpPr>
        <p:spPr>
          <a:xfrm>
            <a:off x="9866948" y="3695105"/>
            <a:ext cx="3742730" cy="850583"/>
          </a:xfrm>
          <a:prstGeom prst="rect">
            <a:avLst/>
          </a:prstGeom>
          <a:noFill/>
          <a:ln/>
        </p:spPr>
        <p:txBody>
          <a:bodyPr wrap="square" lIns="0" tIns="0" rIns="0" bIns="0" rtlCol="0" anchor="t"/>
          <a:lstStyle/>
          <a:p>
            <a:pPr marL="0" indent="0" algn="l">
              <a:lnSpc>
                <a:spcPts val="330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Precisión en la Interpretación</a:t>
            </a:r>
            <a:endParaRPr lang="en-US" sz="2650" dirty="0"/>
          </a:p>
        </p:txBody>
      </p:sp>
      <p:sp>
        <p:nvSpPr>
          <p:cNvPr id="15" name="Text 13"/>
          <p:cNvSpPr/>
          <p:nvPr/>
        </p:nvSpPr>
        <p:spPr>
          <a:xfrm>
            <a:off x="9866948" y="4681776"/>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Un entendimiento profundo evita errores comunes y asegura conclusiones válidas y perspicaces.</a:t>
            </a:r>
            <a:endParaRPr lang="en-US" sz="1750" dirty="0"/>
          </a:p>
        </p:txBody>
      </p:sp>
      <p:sp>
        <p:nvSpPr>
          <p:cNvPr id="16" name="Text 14"/>
          <p:cNvSpPr/>
          <p:nvPr/>
        </p:nvSpPr>
        <p:spPr>
          <a:xfrm>
            <a:off x="793790" y="661535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¡Esperamos que esta presentación les haya proporcionado una base sólida para su viaje en el mundo de la estadística y la ciencia de datos!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37197"/>
            <a:ext cx="7556421" cy="2126337"/>
          </a:xfrm>
          <a:prstGeom prst="rect">
            <a:avLst/>
          </a:prstGeom>
          <a:noFill/>
          <a:ln/>
        </p:spPr>
        <p:txBody>
          <a:bodyPr wrap="square" lIns="0" tIns="0" rIns="0" bIns="0" rtlCol="0" anchor="t"/>
          <a:lstStyle/>
          <a:p>
            <a:pPr marL="0" indent="0" algn="ctr">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El Lenguaje de los Datos: Niveles, Organización y Visualización</a:t>
            </a:r>
            <a:endParaRPr lang="en-US" sz="4450" dirty="0"/>
          </a:p>
        </p:txBody>
      </p:sp>
      <p:sp>
        <p:nvSpPr>
          <p:cNvPr id="4" name="Text 1"/>
          <p:cNvSpPr/>
          <p:nvPr/>
        </p:nvSpPr>
        <p:spPr>
          <a:xfrm>
            <a:off x="5775158" y="4803696"/>
            <a:ext cx="8349916" cy="1088708"/>
          </a:xfrm>
          <a:prstGeom prst="rect">
            <a:avLst/>
          </a:prstGeom>
          <a:noFill/>
          <a:ln/>
        </p:spPr>
        <p:txBody>
          <a:bodyPr wrap="square" lIns="0" tIns="0" rIns="0" bIns="0" rtlCol="0" anchor="t"/>
          <a:lstStyle/>
          <a:p>
            <a:pPr marL="0" indent="0">
              <a:lnSpc>
                <a:spcPts val="28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Exploraremos cómo los datos se transforman de simples observaciones en conocimiento valioso, sentando las bases para un análisis estadístico robusto.</a:t>
            </a:r>
            <a:endParaRPr lang="en-US" sz="2000" dirty="0"/>
          </a:p>
        </p:txBody>
      </p:sp>
      <p:sp>
        <p:nvSpPr>
          <p:cNvPr id="5" name="Rectángulo 4">
            <a:extLst>
              <a:ext uri="{FF2B5EF4-FFF2-40B4-BE49-F238E27FC236}">
                <a16:creationId xmlns:a16="http://schemas.microsoft.com/office/drawing/2014/main" id="{2B494007-8D2D-BC48-C4AF-B6601F065773}"/>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3944838" y="788231"/>
            <a:ext cx="6550938" cy="818793"/>
          </a:xfrm>
          <a:prstGeom prst="rect">
            <a:avLst/>
          </a:prstGeom>
          <a:noFill/>
          <a:ln/>
        </p:spPr>
        <p:txBody>
          <a:bodyPr wrap="none" lIns="0" tIns="0" rIns="0" bIns="0" rtlCol="0" anchor="t"/>
          <a:lstStyle/>
          <a:p>
            <a:pPr marL="0" indent="0" algn="ctr">
              <a:lnSpc>
                <a:spcPts val="6400"/>
              </a:lnSpc>
              <a:buNone/>
            </a:pPr>
            <a:r>
              <a:rPr lang="en-US" sz="5150" dirty="0">
                <a:solidFill>
                  <a:srgbClr val="505468"/>
                </a:solidFill>
                <a:latin typeface="Instrument Sans Semi Bold" pitchFamily="34" charset="0"/>
                <a:ea typeface="Instrument Sans Semi Bold" pitchFamily="34" charset="-122"/>
                <a:cs typeface="Instrument Sans Semi Bold" pitchFamily="34" charset="-120"/>
              </a:rPr>
              <a:t>Niveles de Medición</a:t>
            </a:r>
            <a:endParaRPr lang="en-US" sz="5150" dirty="0"/>
          </a:p>
        </p:txBody>
      </p:sp>
      <p:sp>
        <p:nvSpPr>
          <p:cNvPr id="4" name="Text 2"/>
          <p:cNvSpPr/>
          <p:nvPr/>
        </p:nvSpPr>
        <p:spPr>
          <a:xfrm>
            <a:off x="664488" y="2005868"/>
            <a:ext cx="13301424" cy="607695"/>
          </a:xfrm>
          <a:prstGeom prst="rect">
            <a:avLst/>
          </a:prstGeom>
          <a:noFill/>
          <a:ln/>
        </p:spPr>
        <p:txBody>
          <a:bodyPr wrap="square" lIns="0" tIns="0" rIns="0" bIns="0" rtlCol="0" anchor="t"/>
          <a:lstStyle/>
          <a:p>
            <a:pPr marL="0" indent="0" algn="l">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Comprender los niveles de medición es fundamental, ya que dictan los cálculos y pruebas estadísticas aplicables. Cada nivel posee características únicas que determinan el tipo de análisis que podemos realizar.</a:t>
            </a:r>
            <a:endParaRPr lang="en-US" dirty="0"/>
          </a:p>
        </p:txBody>
      </p:sp>
      <p:sp>
        <p:nvSpPr>
          <p:cNvPr id="5" name="Shape 3"/>
          <p:cNvSpPr/>
          <p:nvPr/>
        </p:nvSpPr>
        <p:spPr>
          <a:xfrm>
            <a:off x="664488" y="3519964"/>
            <a:ext cx="6555819" cy="1705570"/>
          </a:xfrm>
          <a:prstGeom prst="roundRect">
            <a:avLst>
              <a:gd name="adj" fmla="val 6434"/>
            </a:avLst>
          </a:prstGeom>
          <a:solidFill>
            <a:srgbClr val="FFFFFF">
              <a:alpha val="95000"/>
            </a:srgbClr>
          </a:solidFill>
          <a:ln/>
        </p:spPr>
        <p:txBody>
          <a:bodyPr/>
          <a:lstStyle/>
          <a:p>
            <a:endParaRPr lang="es-AR"/>
          </a:p>
        </p:txBody>
      </p:sp>
      <p:pic>
        <p:nvPicPr>
          <p:cNvPr id="6" name="Image 0" descr="preencoded.png"/>
          <p:cNvPicPr>
            <a:picLocks noChangeAspect="1"/>
          </p:cNvPicPr>
          <p:nvPr/>
        </p:nvPicPr>
        <p:blipFill>
          <a:blip r:embed="rId3"/>
          <a:stretch>
            <a:fillRect/>
          </a:stretch>
        </p:blipFill>
        <p:spPr>
          <a:xfrm>
            <a:off x="664488" y="3497104"/>
            <a:ext cx="6555819" cy="91440"/>
          </a:xfrm>
          <a:prstGeom prst="rect">
            <a:avLst/>
          </a:prstGeom>
        </p:spPr>
      </p:pic>
      <p:pic>
        <p:nvPicPr>
          <p:cNvPr id="7" name="Image 1" descr="preencoded.png"/>
          <p:cNvPicPr>
            <a:picLocks noChangeAspect="1"/>
          </p:cNvPicPr>
          <p:nvPr/>
        </p:nvPicPr>
        <p:blipFill>
          <a:blip r:embed="rId4"/>
          <a:stretch>
            <a:fillRect/>
          </a:stretch>
        </p:blipFill>
        <p:spPr>
          <a:xfrm>
            <a:off x="3657600" y="3235166"/>
            <a:ext cx="569595" cy="569595"/>
          </a:xfrm>
          <a:prstGeom prst="rect">
            <a:avLst/>
          </a:prstGeom>
        </p:spPr>
      </p:pic>
      <p:sp>
        <p:nvSpPr>
          <p:cNvPr id="8" name="Text 4"/>
          <p:cNvSpPr/>
          <p:nvPr/>
        </p:nvSpPr>
        <p:spPr>
          <a:xfrm>
            <a:off x="3828455" y="3377565"/>
            <a:ext cx="227767" cy="284798"/>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Instrument Sans Semi Bold" pitchFamily="34" charset="0"/>
                <a:ea typeface="Instrument Sans Semi Bold" pitchFamily="34" charset="-122"/>
                <a:cs typeface="Instrument Sans Semi Bold" pitchFamily="34" charset="-120"/>
              </a:rPr>
              <a:t>1</a:t>
            </a:r>
            <a:endParaRPr lang="en-US" sz="1750" dirty="0"/>
          </a:p>
        </p:txBody>
      </p:sp>
      <p:sp>
        <p:nvSpPr>
          <p:cNvPr id="9" name="Text 5"/>
          <p:cNvSpPr/>
          <p:nvPr/>
        </p:nvSpPr>
        <p:spPr>
          <a:xfrm>
            <a:off x="877133" y="3994666"/>
            <a:ext cx="2373511" cy="296704"/>
          </a:xfrm>
          <a:prstGeom prst="rect">
            <a:avLst/>
          </a:prstGeom>
          <a:noFill/>
          <a:ln/>
        </p:spPr>
        <p:txBody>
          <a:bodyPr wrap="none" lIns="0" tIns="0" rIns="0" bIns="0" rtlCol="0" anchor="t"/>
          <a:lstStyle/>
          <a:p>
            <a:pPr marL="0" indent="0" algn="l">
              <a:lnSpc>
                <a:spcPts val="23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Nominal</a:t>
            </a:r>
            <a:endParaRPr lang="en-US" sz="2000" dirty="0"/>
          </a:p>
        </p:txBody>
      </p:sp>
      <p:sp>
        <p:nvSpPr>
          <p:cNvPr id="10" name="Text 6"/>
          <p:cNvSpPr/>
          <p:nvPr/>
        </p:nvSpPr>
        <p:spPr>
          <a:xfrm>
            <a:off x="877133" y="4405193"/>
            <a:ext cx="6130528" cy="607695"/>
          </a:xfrm>
          <a:prstGeom prst="rect">
            <a:avLst/>
          </a:prstGeom>
          <a:noFill/>
          <a:ln/>
        </p:spPr>
        <p:txBody>
          <a:bodyPr wrap="square" lIns="0" tIns="0" rIns="0" bIns="0" rtlCol="0" anchor="t"/>
          <a:lstStyle/>
          <a:p>
            <a:pPr marL="0" indent="0" algn="l">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Clasifica datos en categorías sin orden. Por ejemplo, el </a:t>
            </a:r>
            <a:r>
              <a:rPr lang="en-US" b="1" dirty="0">
                <a:solidFill>
                  <a:srgbClr val="5B5F71"/>
                </a:solidFill>
                <a:latin typeface="Instrument Sans Medium" pitchFamily="34" charset="0"/>
                <a:ea typeface="Instrument Sans Medium" pitchFamily="34" charset="-122"/>
                <a:cs typeface="Instrument Sans Medium" pitchFamily="34" charset="-120"/>
              </a:rPr>
              <a:t>color de un objeto</a:t>
            </a:r>
            <a:r>
              <a:rPr lang="en-US" dirty="0">
                <a:solidFill>
                  <a:srgbClr val="5B5F71"/>
                </a:solidFill>
                <a:latin typeface="Instrument Sans Medium" pitchFamily="34" charset="0"/>
                <a:ea typeface="Instrument Sans Medium" pitchFamily="34" charset="-122"/>
                <a:cs typeface="Instrument Sans Medium" pitchFamily="34" charset="-120"/>
              </a:rPr>
              <a:t> o la </a:t>
            </a:r>
            <a:r>
              <a:rPr lang="en-US" b="1" dirty="0">
                <a:solidFill>
                  <a:srgbClr val="5B5F71"/>
                </a:solidFill>
                <a:latin typeface="Instrument Sans Medium" pitchFamily="34" charset="0"/>
                <a:ea typeface="Instrument Sans Medium" pitchFamily="34" charset="-122"/>
                <a:cs typeface="Instrument Sans Medium" pitchFamily="34" charset="-120"/>
              </a:rPr>
              <a:t>nacionalidad</a:t>
            </a:r>
            <a:r>
              <a:rPr lang="en-US" dirty="0">
                <a:solidFill>
                  <a:srgbClr val="5B5F71"/>
                </a:solidFill>
                <a:latin typeface="Instrument Sans Medium" pitchFamily="34" charset="0"/>
                <a:ea typeface="Instrument Sans Medium" pitchFamily="34" charset="-122"/>
                <a:cs typeface="Instrument Sans Medium" pitchFamily="34" charset="-120"/>
              </a:rPr>
              <a:t>.</a:t>
            </a:r>
            <a:endParaRPr lang="en-US" dirty="0"/>
          </a:p>
        </p:txBody>
      </p:sp>
      <p:sp>
        <p:nvSpPr>
          <p:cNvPr id="11" name="Shape 7"/>
          <p:cNvSpPr/>
          <p:nvPr/>
        </p:nvSpPr>
        <p:spPr>
          <a:xfrm>
            <a:off x="7410093" y="3519964"/>
            <a:ext cx="6555819" cy="1705570"/>
          </a:xfrm>
          <a:prstGeom prst="roundRect">
            <a:avLst>
              <a:gd name="adj" fmla="val 6434"/>
            </a:avLst>
          </a:prstGeom>
          <a:solidFill>
            <a:srgbClr val="FFFFFF">
              <a:alpha val="95000"/>
            </a:srgbClr>
          </a:solidFill>
          <a:ln/>
        </p:spPr>
        <p:txBody>
          <a:bodyPr/>
          <a:lstStyle/>
          <a:p>
            <a:endParaRPr lang="es-AR"/>
          </a:p>
        </p:txBody>
      </p:sp>
      <p:pic>
        <p:nvPicPr>
          <p:cNvPr id="12" name="Image 2" descr="preencoded.png"/>
          <p:cNvPicPr>
            <a:picLocks noChangeAspect="1"/>
          </p:cNvPicPr>
          <p:nvPr/>
        </p:nvPicPr>
        <p:blipFill>
          <a:blip r:embed="rId3"/>
          <a:stretch>
            <a:fillRect/>
          </a:stretch>
        </p:blipFill>
        <p:spPr>
          <a:xfrm>
            <a:off x="7410093" y="3497104"/>
            <a:ext cx="6555819" cy="91440"/>
          </a:xfrm>
          <a:prstGeom prst="rect">
            <a:avLst/>
          </a:prstGeom>
        </p:spPr>
      </p:pic>
      <p:pic>
        <p:nvPicPr>
          <p:cNvPr id="13" name="Image 3" descr="preencoded.png"/>
          <p:cNvPicPr>
            <a:picLocks noChangeAspect="1"/>
          </p:cNvPicPr>
          <p:nvPr/>
        </p:nvPicPr>
        <p:blipFill>
          <a:blip r:embed="rId4"/>
          <a:stretch>
            <a:fillRect/>
          </a:stretch>
        </p:blipFill>
        <p:spPr>
          <a:xfrm>
            <a:off x="10403205" y="3235166"/>
            <a:ext cx="569595" cy="569595"/>
          </a:xfrm>
          <a:prstGeom prst="rect">
            <a:avLst/>
          </a:prstGeom>
        </p:spPr>
      </p:pic>
      <p:sp>
        <p:nvSpPr>
          <p:cNvPr id="14" name="Text 8"/>
          <p:cNvSpPr/>
          <p:nvPr/>
        </p:nvSpPr>
        <p:spPr>
          <a:xfrm>
            <a:off x="10574060" y="3377565"/>
            <a:ext cx="227767" cy="284798"/>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Instrument Sans Semi Bold" pitchFamily="34" charset="0"/>
                <a:ea typeface="Instrument Sans Semi Bold" pitchFamily="34" charset="-122"/>
                <a:cs typeface="Instrument Sans Semi Bold" pitchFamily="34" charset="-120"/>
              </a:rPr>
              <a:t>2</a:t>
            </a:r>
            <a:endParaRPr lang="en-US" sz="1750" dirty="0"/>
          </a:p>
        </p:txBody>
      </p:sp>
      <p:sp>
        <p:nvSpPr>
          <p:cNvPr id="15" name="Text 9"/>
          <p:cNvSpPr/>
          <p:nvPr/>
        </p:nvSpPr>
        <p:spPr>
          <a:xfrm>
            <a:off x="7622738" y="3994666"/>
            <a:ext cx="2373511" cy="296704"/>
          </a:xfrm>
          <a:prstGeom prst="rect">
            <a:avLst/>
          </a:prstGeom>
          <a:noFill/>
          <a:ln/>
        </p:spPr>
        <p:txBody>
          <a:bodyPr wrap="none" lIns="0" tIns="0" rIns="0" bIns="0" rtlCol="0" anchor="t"/>
          <a:lstStyle/>
          <a:p>
            <a:pPr>
              <a:lnSpc>
                <a:spcPts val="2300"/>
              </a:lnSpc>
            </a:pPr>
            <a:r>
              <a:rPr lang="en-US" sz="2000" dirty="0">
                <a:solidFill>
                  <a:srgbClr val="5B5F71"/>
                </a:solidFill>
                <a:latin typeface="Instrument Sans Semi Bold" pitchFamily="34" charset="0"/>
              </a:rPr>
              <a:t>Ordinal</a:t>
            </a:r>
          </a:p>
        </p:txBody>
      </p:sp>
      <p:sp>
        <p:nvSpPr>
          <p:cNvPr id="16" name="Text 10"/>
          <p:cNvSpPr/>
          <p:nvPr/>
        </p:nvSpPr>
        <p:spPr>
          <a:xfrm>
            <a:off x="7622738" y="4405193"/>
            <a:ext cx="6130528" cy="607695"/>
          </a:xfrm>
          <a:prstGeom prst="rect">
            <a:avLst/>
          </a:prstGeom>
          <a:noFill/>
          <a:ln/>
        </p:spPr>
        <p:txBody>
          <a:bodyPr wrap="square" lIns="0" tIns="0" rIns="0" bIns="0" rtlCol="0" anchor="t"/>
          <a:lstStyle/>
          <a:p>
            <a:pPr marL="0" indent="0" algn="l">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Clasifica y </a:t>
            </a:r>
            <a:r>
              <a:rPr lang="en-US" b="1" dirty="0">
                <a:solidFill>
                  <a:srgbClr val="5B5F71"/>
                </a:solidFill>
                <a:latin typeface="Instrument Sans Medium" pitchFamily="34" charset="0"/>
                <a:ea typeface="Instrument Sans Medium" pitchFamily="34" charset="-122"/>
                <a:cs typeface="Instrument Sans Medium" pitchFamily="34" charset="-120"/>
              </a:rPr>
              <a:t>ordena categorías</a:t>
            </a:r>
            <a:r>
              <a:rPr lang="en-US" dirty="0">
                <a:solidFill>
                  <a:srgbClr val="5B5F71"/>
                </a:solidFill>
                <a:latin typeface="Instrument Sans Medium" pitchFamily="34" charset="0"/>
                <a:ea typeface="Instrument Sans Medium" pitchFamily="34" charset="-122"/>
                <a:cs typeface="Instrument Sans Medium" pitchFamily="34" charset="-120"/>
              </a:rPr>
              <a:t>, pero sin diferencias cuantificables entre ellas. Ejemplo: </a:t>
            </a:r>
            <a:r>
              <a:rPr lang="en-US" b="1" dirty="0">
                <a:solidFill>
                  <a:srgbClr val="5B5F71"/>
                </a:solidFill>
                <a:latin typeface="Instrument Sans Medium" pitchFamily="34" charset="0"/>
                <a:ea typeface="Instrument Sans Medium" pitchFamily="34" charset="-122"/>
                <a:cs typeface="Instrument Sans Medium" pitchFamily="34" charset="-120"/>
              </a:rPr>
              <a:t>calificación de servicio</a:t>
            </a:r>
            <a:r>
              <a:rPr lang="en-US" dirty="0">
                <a:solidFill>
                  <a:srgbClr val="5B5F71"/>
                </a:solidFill>
                <a:latin typeface="Instrument Sans Medium" pitchFamily="34" charset="0"/>
                <a:ea typeface="Instrument Sans Medium" pitchFamily="34" charset="-122"/>
                <a:cs typeface="Instrument Sans Medium" pitchFamily="34" charset="-120"/>
              </a:rPr>
              <a:t> (malo, regular, bueno).</a:t>
            </a:r>
            <a:endParaRPr lang="en-US" dirty="0"/>
          </a:p>
        </p:txBody>
      </p:sp>
      <p:sp>
        <p:nvSpPr>
          <p:cNvPr id="17" name="Shape 11"/>
          <p:cNvSpPr/>
          <p:nvPr/>
        </p:nvSpPr>
        <p:spPr>
          <a:xfrm>
            <a:off x="664488" y="5700117"/>
            <a:ext cx="6555819" cy="1705570"/>
          </a:xfrm>
          <a:prstGeom prst="roundRect">
            <a:avLst>
              <a:gd name="adj" fmla="val 6434"/>
            </a:avLst>
          </a:prstGeom>
          <a:solidFill>
            <a:srgbClr val="FFFFFF">
              <a:alpha val="95000"/>
            </a:srgbClr>
          </a:solidFill>
          <a:ln/>
        </p:spPr>
        <p:txBody>
          <a:bodyPr/>
          <a:lstStyle/>
          <a:p>
            <a:endParaRPr lang="es-AR"/>
          </a:p>
        </p:txBody>
      </p:sp>
      <p:pic>
        <p:nvPicPr>
          <p:cNvPr id="18" name="Image 4" descr="preencoded.png"/>
          <p:cNvPicPr>
            <a:picLocks noChangeAspect="1"/>
          </p:cNvPicPr>
          <p:nvPr/>
        </p:nvPicPr>
        <p:blipFill>
          <a:blip r:embed="rId3"/>
          <a:stretch>
            <a:fillRect/>
          </a:stretch>
        </p:blipFill>
        <p:spPr>
          <a:xfrm>
            <a:off x="664488" y="5677257"/>
            <a:ext cx="6555819" cy="91440"/>
          </a:xfrm>
          <a:prstGeom prst="rect">
            <a:avLst/>
          </a:prstGeom>
        </p:spPr>
      </p:pic>
      <p:pic>
        <p:nvPicPr>
          <p:cNvPr id="19" name="Image 5" descr="preencoded.png"/>
          <p:cNvPicPr>
            <a:picLocks noChangeAspect="1"/>
          </p:cNvPicPr>
          <p:nvPr/>
        </p:nvPicPr>
        <p:blipFill>
          <a:blip r:embed="rId4"/>
          <a:stretch>
            <a:fillRect/>
          </a:stretch>
        </p:blipFill>
        <p:spPr>
          <a:xfrm>
            <a:off x="3657600" y="5415320"/>
            <a:ext cx="569595" cy="569595"/>
          </a:xfrm>
          <a:prstGeom prst="rect">
            <a:avLst/>
          </a:prstGeom>
        </p:spPr>
      </p:pic>
      <p:sp>
        <p:nvSpPr>
          <p:cNvPr id="20" name="Text 12"/>
          <p:cNvSpPr/>
          <p:nvPr/>
        </p:nvSpPr>
        <p:spPr>
          <a:xfrm>
            <a:off x="3828455" y="5557718"/>
            <a:ext cx="227767" cy="284798"/>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Instrument Sans Semi Bold" pitchFamily="34" charset="0"/>
                <a:ea typeface="Instrument Sans Semi Bold" pitchFamily="34" charset="-122"/>
                <a:cs typeface="Instrument Sans Semi Bold" pitchFamily="34" charset="-120"/>
              </a:rPr>
              <a:t>3</a:t>
            </a:r>
            <a:endParaRPr lang="en-US" sz="1750" dirty="0"/>
          </a:p>
        </p:txBody>
      </p:sp>
      <p:sp>
        <p:nvSpPr>
          <p:cNvPr id="21" name="Text 13"/>
          <p:cNvSpPr/>
          <p:nvPr/>
        </p:nvSpPr>
        <p:spPr>
          <a:xfrm>
            <a:off x="877133" y="6174819"/>
            <a:ext cx="2373511" cy="296704"/>
          </a:xfrm>
          <a:prstGeom prst="rect">
            <a:avLst/>
          </a:prstGeom>
          <a:noFill/>
          <a:ln/>
        </p:spPr>
        <p:txBody>
          <a:bodyPr wrap="none" lIns="0" tIns="0" rIns="0" bIns="0" rtlCol="0" anchor="t"/>
          <a:lstStyle/>
          <a:p>
            <a:pPr marL="0" indent="0" algn="l">
              <a:lnSpc>
                <a:spcPts val="2300"/>
              </a:lnSpc>
              <a:buNone/>
            </a:pPr>
            <a:r>
              <a:rPr lang="en-US" sz="2000" dirty="0">
                <a:solidFill>
                  <a:srgbClr val="5B5F71"/>
                </a:solidFill>
                <a:latin typeface="Instrument Sans Semi Bold" pitchFamily="34" charset="0"/>
              </a:rPr>
              <a:t>De </a:t>
            </a:r>
            <a:r>
              <a:rPr lang="en-US" sz="2000" dirty="0" err="1">
                <a:solidFill>
                  <a:srgbClr val="5B5F71"/>
                </a:solidFill>
                <a:latin typeface="Instrument Sans Semi Bold" pitchFamily="34" charset="0"/>
              </a:rPr>
              <a:t>Intervalo</a:t>
            </a:r>
            <a:endParaRPr lang="en-US" sz="2000" dirty="0">
              <a:solidFill>
                <a:srgbClr val="5B5F71"/>
              </a:solidFill>
              <a:latin typeface="Instrument Sans Semi Bold" pitchFamily="34" charset="0"/>
            </a:endParaRPr>
          </a:p>
        </p:txBody>
      </p:sp>
      <p:sp>
        <p:nvSpPr>
          <p:cNvPr id="22" name="Text 14"/>
          <p:cNvSpPr/>
          <p:nvPr/>
        </p:nvSpPr>
        <p:spPr>
          <a:xfrm>
            <a:off x="877133" y="6585347"/>
            <a:ext cx="6130528" cy="607695"/>
          </a:xfrm>
          <a:prstGeom prst="rect">
            <a:avLst/>
          </a:prstGeom>
          <a:noFill/>
          <a:ln/>
        </p:spPr>
        <p:txBody>
          <a:bodyPr wrap="square" lIns="0" tIns="0" rIns="0" bIns="0" rtlCol="0" anchor="t"/>
          <a:lstStyle/>
          <a:p>
            <a:pPr marL="0" indent="0" algn="l">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Posee </a:t>
            </a:r>
            <a:r>
              <a:rPr lang="en-US" b="1" dirty="0">
                <a:solidFill>
                  <a:srgbClr val="5B5F71"/>
                </a:solidFill>
                <a:latin typeface="Instrument Sans Medium" pitchFamily="34" charset="0"/>
                <a:ea typeface="Instrument Sans Medium" pitchFamily="34" charset="-122"/>
                <a:cs typeface="Instrument Sans Medium" pitchFamily="34" charset="-120"/>
              </a:rPr>
              <a:t>orden y diferencias significativas</a:t>
            </a:r>
            <a:r>
              <a:rPr lang="en-US" dirty="0">
                <a:solidFill>
                  <a:srgbClr val="5B5F71"/>
                </a:solidFill>
                <a:latin typeface="Instrument Sans Medium" pitchFamily="34" charset="0"/>
                <a:ea typeface="Instrument Sans Medium" pitchFamily="34" charset="-122"/>
                <a:cs typeface="Instrument Sans Medium" pitchFamily="34" charset="-120"/>
              </a:rPr>
              <a:t> entre valores, pero con un cero arbitrario. La </a:t>
            </a:r>
            <a:r>
              <a:rPr lang="en-US" b="1" dirty="0">
                <a:solidFill>
                  <a:srgbClr val="5B5F71"/>
                </a:solidFill>
                <a:latin typeface="Instrument Sans Medium" pitchFamily="34" charset="0"/>
                <a:ea typeface="Instrument Sans Medium" pitchFamily="34" charset="-122"/>
                <a:cs typeface="Instrument Sans Medium" pitchFamily="34" charset="-120"/>
              </a:rPr>
              <a:t>temperatura en grados Celsius</a:t>
            </a:r>
            <a:r>
              <a:rPr lang="en-US" dirty="0">
                <a:solidFill>
                  <a:srgbClr val="5B5F71"/>
                </a:solidFill>
                <a:latin typeface="Instrument Sans Medium" pitchFamily="34" charset="0"/>
                <a:ea typeface="Instrument Sans Medium" pitchFamily="34" charset="-122"/>
                <a:cs typeface="Instrument Sans Medium" pitchFamily="34" charset="-120"/>
              </a:rPr>
              <a:t> es un claro ejemplo.</a:t>
            </a:r>
            <a:endParaRPr lang="en-US" dirty="0"/>
          </a:p>
        </p:txBody>
      </p:sp>
      <p:sp>
        <p:nvSpPr>
          <p:cNvPr id="23" name="Shape 15"/>
          <p:cNvSpPr/>
          <p:nvPr/>
        </p:nvSpPr>
        <p:spPr>
          <a:xfrm>
            <a:off x="7410093" y="5700117"/>
            <a:ext cx="6555819" cy="1705570"/>
          </a:xfrm>
          <a:prstGeom prst="roundRect">
            <a:avLst>
              <a:gd name="adj" fmla="val 6434"/>
            </a:avLst>
          </a:prstGeom>
          <a:solidFill>
            <a:srgbClr val="FFFFFF">
              <a:alpha val="95000"/>
            </a:srgbClr>
          </a:solidFill>
          <a:ln/>
        </p:spPr>
        <p:txBody>
          <a:bodyPr/>
          <a:lstStyle/>
          <a:p>
            <a:endParaRPr lang="es-AR"/>
          </a:p>
        </p:txBody>
      </p:sp>
      <p:pic>
        <p:nvPicPr>
          <p:cNvPr id="24" name="Image 6" descr="preencoded.png"/>
          <p:cNvPicPr>
            <a:picLocks noChangeAspect="1"/>
          </p:cNvPicPr>
          <p:nvPr/>
        </p:nvPicPr>
        <p:blipFill>
          <a:blip r:embed="rId3"/>
          <a:stretch>
            <a:fillRect/>
          </a:stretch>
        </p:blipFill>
        <p:spPr>
          <a:xfrm>
            <a:off x="7410093" y="5677257"/>
            <a:ext cx="6555819" cy="91440"/>
          </a:xfrm>
          <a:prstGeom prst="rect">
            <a:avLst/>
          </a:prstGeom>
        </p:spPr>
      </p:pic>
      <p:pic>
        <p:nvPicPr>
          <p:cNvPr id="25" name="Image 7" descr="preencoded.png"/>
          <p:cNvPicPr>
            <a:picLocks noChangeAspect="1"/>
          </p:cNvPicPr>
          <p:nvPr/>
        </p:nvPicPr>
        <p:blipFill>
          <a:blip r:embed="rId4"/>
          <a:stretch>
            <a:fillRect/>
          </a:stretch>
        </p:blipFill>
        <p:spPr>
          <a:xfrm>
            <a:off x="10403205" y="5415320"/>
            <a:ext cx="569595" cy="569595"/>
          </a:xfrm>
          <a:prstGeom prst="rect">
            <a:avLst/>
          </a:prstGeom>
        </p:spPr>
      </p:pic>
      <p:sp>
        <p:nvSpPr>
          <p:cNvPr id="26" name="Text 16"/>
          <p:cNvSpPr/>
          <p:nvPr/>
        </p:nvSpPr>
        <p:spPr>
          <a:xfrm>
            <a:off x="10574060" y="5557718"/>
            <a:ext cx="227767" cy="284798"/>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Instrument Sans Semi Bold" pitchFamily="34" charset="0"/>
                <a:ea typeface="Instrument Sans Semi Bold" pitchFamily="34" charset="-122"/>
                <a:cs typeface="Instrument Sans Semi Bold" pitchFamily="34" charset="-120"/>
              </a:rPr>
              <a:t>4</a:t>
            </a:r>
            <a:endParaRPr lang="en-US" sz="1750" dirty="0"/>
          </a:p>
        </p:txBody>
      </p:sp>
      <p:sp>
        <p:nvSpPr>
          <p:cNvPr id="27" name="Text 17"/>
          <p:cNvSpPr/>
          <p:nvPr/>
        </p:nvSpPr>
        <p:spPr>
          <a:xfrm>
            <a:off x="7622738" y="6174819"/>
            <a:ext cx="2373511" cy="296704"/>
          </a:xfrm>
          <a:prstGeom prst="rect">
            <a:avLst/>
          </a:prstGeom>
          <a:noFill/>
          <a:ln/>
        </p:spPr>
        <p:txBody>
          <a:bodyPr wrap="none" lIns="0" tIns="0" rIns="0" bIns="0" rtlCol="0" anchor="t"/>
          <a:lstStyle/>
          <a:p>
            <a:pPr>
              <a:lnSpc>
                <a:spcPts val="2300"/>
              </a:lnSpc>
            </a:pPr>
            <a:r>
              <a:rPr lang="en-US" sz="2000" dirty="0">
                <a:solidFill>
                  <a:srgbClr val="5B5F71"/>
                </a:solidFill>
                <a:latin typeface="Instrument Sans Semi Bold" pitchFamily="34" charset="0"/>
              </a:rPr>
              <a:t>De Razón</a:t>
            </a:r>
          </a:p>
        </p:txBody>
      </p:sp>
      <p:sp>
        <p:nvSpPr>
          <p:cNvPr id="28" name="Text 18"/>
          <p:cNvSpPr/>
          <p:nvPr/>
        </p:nvSpPr>
        <p:spPr>
          <a:xfrm>
            <a:off x="7622738" y="6585347"/>
            <a:ext cx="6130528" cy="607695"/>
          </a:xfrm>
          <a:prstGeom prst="rect">
            <a:avLst/>
          </a:prstGeom>
          <a:noFill/>
          <a:ln/>
        </p:spPr>
        <p:txBody>
          <a:bodyPr wrap="square" lIns="0" tIns="0" rIns="0" bIns="0" rtlCol="0" anchor="t"/>
          <a:lstStyle/>
          <a:p>
            <a:pPr marL="0" indent="0" algn="l">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El nivel más alto, con </a:t>
            </a:r>
            <a:r>
              <a:rPr lang="en-US" b="1" dirty="0">
                <a:solidFill>
                  <a:srgbClr val="5B5F71"/>
                </a:solidFill>
                <a:latin typeface="Instrument Sans Medium" pitchFamily="34" charset="0"/>
                <a:ea typeface="Instrument Sans Medium" pitchFamily="34" charset="-122"/>
                <a:cs typeface="Instrument Sans Medium" pitchFamily="34" charset="-120"/>
              </a:rPr>
              <a:t>orden, diferencias significativas y un cero absoluto</a:t>
            </a:r>
            <a:r>
              <a:rPr lang="en-US" dirty="0">
                <a:solidFill>
                  <a:srgbClr val="5B5F71"/>
                </a:solidFill>
                <a:latin typeface="Instrument Sans Medium" pitchFamily="34" charset="0"/>
                <a:ea typeface="Instrument Sans Medium" pitchFamily="34" charset="-122"/>
                <a:cs typeface="Instrument Sans Medium" pitchFamily="34" charset="-120"/>
              </a:rPr>
              <a:t>. Ideal para </a:t>
            </a:r>
            <a:r>
              <a:rPr lang="en-US" b="1" dirty="0">
                <a:solidFill>
                  <a:srgbClr val="5B5F71"/>
                </a:solidFill>
                <a:latin typeface="Instrument Sans Medium" pitchFamily="34" charset="0"/>
                <a:ea typeface="Instrument Sans Medium" pitchFamily="34" charset="-122"/>
                <a:cs typeface="Instrument Sans Medium" pitchFamily="34" charset="-120"/>
              </a:rPr>
              <a:t>medir ingresos o distancias</a:t>
            </a:r>
            <a:r>
              <a:rPr lang="en-US" dirty="0">
                <a:solidFill>
                  <a:srgbClr val="5B5F71"/>
                </a:solidFill>
                <a:latin typeface="Instrument Sans Medium" pitchFamily="34" charset="0"/>
                <a:ea typeface="Instrument Sans Medium" pitchFamily="34" charset="-122"/>
                <a:cs typeface="Instrument Sans Medium" pitchFamily="34" charset="-120"/>
              </a:rPr>
              <a:t>.</a:t>
            </a:r>
            <a:endParaRPr lang="en-US" dirty="0"/>
          </a:p>
        </p:txBody>
      </p:sp>
      <p:sp>
        <p:nvSpPr>
          <p:cNvPr id="29" name="Rectángulo 28">
            <a:extLst>
              <a:ext uri="{FF2B5EF4-FFF2-40B4-BE49-F238E27FC236}">
                <a16:creationId xmlns:a16="http://schemas.microsoft.com/office/drawing/2014/main" id="{5EB0FDFD-9152-98DA-C1B3-DBB6AB42F455}"/>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2453283" y="915829"/>
            <a:ext cx="9723834" cy="743664"/>
          </a:xfrm>
          <a:prstGeom prst="rect">
            <a:avLst/>
          </a:prstGeom>
          <a:noFill/>
          <a:ln/>
        </p:spPr>
        <p:txBody>
          <a:bodyPr wrap="none" lIns="0" tIns="0" rIns="0" bIns="0" rtlCol="0" anchor="t"/>
          <a:lstStyle/>
          <a:p>
            <a:pPr marL="0" indent="0" algn="ctr">
              <a:lnSpc>
                <a:spcPts val="5850"/>
              </a:lnSpc>
              <a:buNone/>
            </a:pPr>
            <a:r>
              <a:rPr lang="en-US" sz="4650" dirty="0">
                <a:solidFill>
                  <a:srgbClr val="505468"/>
                </a:solidFill>
                <a:latin typeface="Instrument Sans Semi Bold" pitchFamily="34" charset="0"/>
                <a:ea typeface="Instrument Sans Semi Bold" pitchFamily="34" charset="-122"/>
                <a:cs typeface="Instrument Sans Semi Bold" pitchFamily="34" charset="-120"/>
              </a:rPr>
              <a:t>De Datos Crudos a Información Útil</a:t>
            </a:r>
            <a:endParaRPr lang="en-US" sz="4650" dirty="0"/>
          </a:p>
        </p:txBody>
      </p:sp>
      <p:sp>
        <p:nvSpPr>
          <p:cNvPr id="4" name="Text 2"/>
          <p:cNvSpPr/>
          <p:nvPr/>
        </p:nvSpPr>
        <p:spPr>
          <a:xfrm>
            <a:off x="603409" y="2073235"/>
            <a:ext cx="7194257" cy="1235449"/>
          </a:xfrm>
          <a:prstGeom prst="rect">
            <a:avLst/>
          </a:prstGeom>
          <a:noFill/>
          <a:ln/>
        </p:spPr>
        <p:txBody>
          <a:bodyPr wrap="square" lIns="0" tIns="0" rIns="0" bIns="0" rtlCol="0" anchor="t"/>
          <a:lstStyle/>
          <a:p>
            <a:pPr marL="0" indent="0" algn="just">
              <a:lnSpc>
                <a:spcPts val="2150"/>
              </a:lnSpc>
              <a:buNone/>
            </a:pPr>
            <a:r>
              <a:rPr lang="en-US" dirty="0">
                <a:solidFill>
                  <a:srgbClr val="5B5F71"/>
                </a:solidFill>
                <a:latin typeface="Instrument Sans Medium" pitchFamily="34" charset="0"/>
                <a:ea typeface="Instrument Sans Medium" pitchFamily="34" charset="-122"/>
                <a:cs typeface="Instrument Sans Medium" pitchFamily="34" charset="-120"/>
              </a:rPr>
              <a:t>Para transformar datos brutos en información significativa, es crucial organizarlos y presentarlos adecuadamente. Un paso inicial, aunque no siempre formal, es el </a:t>
            </a:r>
            <a:r>
              <a:rPr lang="en-US" b="1" dirty="0">
                <a:solidFill>
                  <a:srgbClr val="5B5F71"/>
                </a:solidFill>
                <a:latin typeface="Instrument Sans Medium" pitchFamily="34" charset="0"/>
                <a:ea typeface="Instrument Sans Medium" pitchFamily="34" charset="-122"/>
                <a:cs typeface="Instrument Sans Medium" pitchFamily="34" charset="-120"/>
              </a:rPr>
              <a:t>ordenamiento</a:t>
            </a:r>
            <a:r>
              <a:rPr lang="en-US" dirty="0">
                <a:solidFill>
                  <a:srgbClr val="5B5F71"/>
                </a:solidFill>
                <a:latin typeface="Instrument Sans Medium" pitchFamily="34" charset="0"/>
                <a:ea typeface="Instrument Sans Medium" pitchFamily="34" charset="-122"/>
                <a:cs typeface="Instrument Sans Medium" pitchFamily="34" charset="-120"/>
              </a:rPr>
              <a:t> de los datos de menor a mayor, facilitando el cálculo de </a:t>
            </a:r>
            <a:r>
              <a:rPr lang="en-US" dirty="0" err="1">
                <a:solidFill>
                  <a:srgbClr val="5B5F71"/>
                </a:solidFill>
                <a:latin typeface="Instrument Sans Medium" pitchFamily="34" charset="0"/>
                <a:ea typeface="Instrument Sans Medium" pitchFamily="34" charset="-122"/>
                <a:cs typeface="Instrument Sans Medium" pitchFamily="34" charset="-120"/>
              </a:rPr>
              <a:t>medidas</a:t>
            </a:r>
            <a:r>
              <a:rPr lang="en-US" dirty="0">
                <a:solidFill>
                  <a:srgbClr val="5B5F71"/>
                </a:solidFill>
                <a:latin typeface="Instrument Sans Medium" pitchFamily="34" charset="0"/>
                <a:ea typeface="Instrument Sans Medium" pitchFamily="34" charset="-122"/>
                <a:cs typeface="Instrument Sans Medium" pitchFamily="34" charset="-120"/>
              </a:rPr>
              <a:t> </a:t>
            </a:r>
            <a:r>
              <a:rPr lang="en-US" dirty="0" err="1">
                <a:solidFill>
                  <a:srgbClr val="5B5F71"/>
                </a:solidFill>
                <a:latin typeface="Instrument Sans Medium" pitchFamily="34" charset="0"/>
                <a:ea typeface="Instrument Sans Medium" pitchFamily="34" charset="-122"/>
                <a:cs typeface="Instrument Sans Medium" pitchFamily="34" charset="-120"/>
              </a:rPr>
              <a:t>estadísticas</a:t>
            </a:r>
            <a:r>
              <a:rPr lang="en-US" dirty="0">
                <a:solidFill>
                  <a:srgbClr val="5B5F71"/>
                </a:solidFill>
                <a:latin typeface="Instrument Sans Medium" pitchFamily="34" charset="0"/>
                <a:ea typeface="Instrument Sans Medium" pitchFamily="34" charset="-122"/>
                <a:cs typeface="Instrument Sans Medium" pitchFamily="34" charset="-120"/>
              </a:rPr>
              <a:t> </a:t>
            </a:r>
            <a:endParaRPr lang="en-US" dirty="0"/>
          </a:p>
        </p:txBody>
      </p:sp>
      <p:sp>
        <p:nvSpPr>
          <p:cNvPr id="5" name="Text 3"/>
          <p:cNvSpPr/>
          <p:nvPr/>
        </p:nvSpPr>
        <p:spPr>
          <a:xfrm>
            <a:off x="862013" y="4266045"/>
            <a:ext cx="6242923" cy="275749"/>
          </a:xfrm>
          <a:prstGeom prst="rect">
            <a:avLst/>
          </a:prstGeom>
          <a:noFill/>
          <a:ln/>
        </p:spPr>
        <p:txBody>
          <a:bodyPr wrap="none" lIns="0" tIns="0" rIns="0" bIns="0" rtlCol="0" anchor="t"/>
          <a:lstStyle/>
          <a:p>
            <a:pPr marL="0" indent="0" algn="l">
              <a:lnSpc>
                <a:spcPts val="2150"/>
              </a:lnSpc>
              <a:buNone/>
            </a:pPr>
            <a:r>
              <a:rPr lang="en-US" sz="1600" b="1" dirty="0">
                <a:solidFill>
                  <a:srgbClr val="5B5F71"/>
                </a:solidFill>
                <a:latin typeface="Instrument Sans Medium" pitchFamily="34" charset="0"/>
                <a:ea typeface="Instrument Sans Medium" pitchFamily="34" charset="-122"/>
                <a:cs typeface="Instrument Sans Medium" pitchFamily="34" charset="-120"/>
              </a:rPr>
              <a:t>El orden es el primer paso hacia la claridad.</a:t>
            </a:r>
            <a:endParaRPr lang="en-US" sz="1600" dirty="0"/>
          </a:p>
        </p:txBody>
      </p:sp>
      <p:sp>
        <p:nvSpPr>
          <p:cNvPr id="6" name="Shape 4"/>
          <p:cNvSpPr/>
          <p:nvPr/>
        </p:nvSpPr>
        <p:spPr>
          <a:xfrm>
            <a:off x="591979" y="4266046"/>
            <a:ext cx="22860" cy="275749"/>
          </a:xfrm>
          <a:prstGeom prst="rect">
            <a:avLst/>
          </a:prstGeom>
          <a:solidFill>
            <a:srgbClr val="505468"/>
          </a:solidFill>
          <a:ln/>
        </p:spPr>
        <p:txBody>
          <a:bodyPr/>
          <a:lstStyle/>
          <a:p>
            <a:endParaRPr lang="es-AR"/>
          </a:p>
        </p:txBody>
      </p:sp>
      <p:pic>
        <p:nvPicPr>
          <p:cNvPr id="7" name="Image 0" descr="preencoded.png"/>
          <p:cNvPicPr>
            <a:picLocks noChangeAspect="1"/>
          </p:cNvPicPr>
          <p:nvPr/>
        </p:nvPicPr>
        <p:blipFill>
          <a:blip r:embed="rId3"/>
          <a:stretch>
            <a:fillRect/>
          </a:stretch>
        </p:blipFill>
        <p:spPr>
          <a:xfrm>
            <a:off x="8550843" y="2171926"/>
            <a:ext cx="5989094" cy="598909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21043" y="572214"/>
            <a:ext cx="13188315" cy="1776889"/>
          </a:xfrm>
          <a:prstGeom prst="rect">
            <a:avLst/>
          </a:prstGeom>
          <a:noFill/>
          <a:ln/>
        </p:spPr>
        <p:txBody>
          <a:bodyPr wrap="square" lIns="0" tIns="0" rIns="0" bIns="0" rtlCol="0" anchor="t"/>
          <a:lstStyle/>
          <a:p>
            <a:pPr marL="0" indent="0" algn="ctr">
              <a:lnSpc>
                <a:spcPts val="6950"/>
              </a:lnSpc>
              <a:buNone/>
            </a:pPr>
            <a:r>
              <a:rPr lang="en-US" sz="5550" dirty="0">
                <a:solidFill>
                  <a:srgbClr val="505468"/>
                </a:solidFill>
                <a:latin typeface="Instrument Sans Semi Bold" pitchFamily="34" charset="0"/>
                <a:ea typeface="Instrument Sans Semi Bold" pitchFamily="34" charset="-122"/>
                <a:cs typeface="Instrument Sans Semi Bold" pitchFamily="34" charset="-120"/>
              </a:rPr>
              <a:t>Tablas de Frecuencias: Un Resumen Estructurado</a:t>
            </a:r>
            <a:endParaRPr lang="en-US" sz="5550" dirty="0"/>
          </a:p>
        </p:txBody>
      </p:sp>
      <p:sp>
        <p:nvSpPr>
          <p:cNvPr id="3" name="Text 1"/>
          <p:cNvSpPr/>
          <p:nvPr/>
        </p:nvSpPr>
        <p:spPr>
          <a:xfrm>
            <a:off x="721043" y="2761059"/>
            <a:ext cx="13188315" cy="659130"/>
          </a:xfrm>
          <a:prstGeom prst="rect">
            <a:avLst/>
          </a:prstGeom>
          <a:noFill/>
          <a:ln/>
        </p:spPr>
        <p:txBody>
          <a:bodyPr wrap="square" lIns="0" tIns="0" rIns="0" bIns="0" rtlCol="0" anchor="t"/>
          <a:lstStyle/>
          <a:p>
            <a:pPr marL="0" indent="0" algn="l">
              <a:lnSpc>
                <a:spcPts val="2550"/>
              </a:lnSpc>
              <a:buNone/>
            </a:pPr>
            <a:r>
              <a:rPr lang="en-US" dirty="0">
                <a:solidFill>
                  <a:srgbClr val="5B5F71"/>
                </a:solidFill>
                <a:latin typeface="Instrument Sans Medium" pitchFamily="34" charset="0"/>
                <a:ea typeface="Instrument Sans Medium" pitchFamily="34" charset="-122"/>
                <a:cs typeface="Instrument Sans Medium" pitchFamily="34" charset="-120"/>
              </a:rPr>
              <a:t>Las tablas de frecuencias agrupan los datos en clases mutuamente excluyentes, mostrando la cantidad de observaciones en cada una. Este proceso sistemático nos permite ver patrones y distribuciones que de otra forma serían invisibles.</a:t>
            </a:r>
            <a:endParaRPr lang="en-US" dirty="0"/>
          </a:p>
        </p:txBody>
      </p:sp>
      <p:sp>
        <p:nvSpPr>
          <p:cNvPr id="4" name="Text 2"/>
          <p:cNvSpPr/>
          <p:nvPr/>
        </p:nvSpPr>
        <p:spPr>
          <a:xfrm>
            <a:off x="721043" y="3651885"/>
            <a:ext cx="205978" cy="257532"/>
          </a:xfrm>
          <a:prstGeom prst="rect">
            <a:avLst/>
          </a:prstGeom>
          <a:noFill/>
          <a:ln/>
        </p:spPr>
        <p:txBody>
          <a:bodyPr wrap="none" lIns="0" tIns="0" rIns="0" bIns="0" rtlCol="0" anchor="t"/>
          <a:lstStyle/>
          <a:p>
            <a:pPr marL="0" indent="0" algn="l">
              <a:lnSpc>
                <a:spcPts val="2550"/>
              </a:lnSpc>
              <a:buNone/>
            </a:pPr>
            <a:r>
              <a:rPr lang="en-US" sz="1600" dirty="0">
                <a:solidFill>
                  <a:srgbClr val="5B5F71"/>
                </a:solidFill>
                <a:latin typeface="Instrument Sans Light" pitchFamily="34" charset="0"/>
                <a:ea typeface="Instrument Sans Light" pitchFamily="34" charset="-122"/>
                <a:cs typeface="Instrument Sans Light" pitchFamily="34" charset="-120"/>
              </a:rPr>
              <a:t>01</a:t>
            </a:r>
            <a:endParaRPr lang="en-US" sz="1600" dirty="0"/>
          </a:p>
        </p:txBody>
      </p:sp>
      <p:pic>
        <p:nvPicPr>
          <p:cNvPr id="5" name="Image 0" descr="preencoded.png"/>
          <p:cNvPicPr>
            <a:picLocks noChangeAspect="1"/>
          </p:cNvPicPr>
          <p:nvPr/>
        </p:nvPicPr>
        <p:blipFill>
          <a:blip r:embed="rId3"/>
          <a:stretch>
            <a:fillRect/>
          </a:stretch>
        </p:blipFill>
        <p:spPr>
          <a:xfrm>
            <a:off x="721043" y="3979188"/>
            <a:ext cx="4258747" cy="22860"/>
          </a:xfrm>
          <a:prstGeom prst="rect">
            <a:avLst/>
          </a:prstGeom>
        </p:spPr>
      </p:pic>
      <p:sp>
        <p:nvSpPr>
          <p:cNvPr id="6" name="Text 3"/>
          <p:cNvSpPr/>
          <p:nvPr/>
        </p:nvSpPr>
        <p:spPr>
          <a:xfrm>
            <a:off x="721043" y="4127897"/>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Definir Clases</a:t>
            </a:r>
            <a:endParaRPr lang="en-US" sz="2000" dirty="0"/>
          </a:p>
        </p:txBody>
      </p:sp>
      <p:sp>
        <p:nvSpPr>
          <p:cNvPr id="7" name="Text 4"/>
          <p:cNvSpPr/>
          <p:nvPr/>
        </p:nvSpPr>
        <p:spPr>
          <a:xfrm>
            <a:off x="721043" y="4573310"/>
            <a:ext cx="4258747" cy="988695"/>
          </a:xfrm>
          <a:prstGeom prst="rect">
            <a:avLst/>
          </a:prstGeom>
          <a:noFill/>
          <a:ln/>
        </p:spPr>
        <p:txBody>
          <a:bodyPr wrap="square" lIns="0" tIns="0" rIns="0" bIns="0" rtlCol="0" anchor="t"/>
          <a:lstStyle/>
          <a:p>
            <a:pPr marL="0" indent="0" algn="l">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Establecer el </a:t>
            </a:r>
            <a:r>
              <a:rPr lang="en-US" sz="1600" b="1" dirty="0">
                <a:solidFill>
                  <a:srgbClr val="5B5F71"/>
                </a:solidFill>
                <a:latin typeface="Instrument Sans Medium" pitchFamily="34" charset="0"/>
                <a:ea typeface="Instrument Sans Medium" pitchFamily="34" charset="-122"/>
                <a:cs typeface="Instrument Sans Medium" pitchFamily="34" charset="-120"/>
              </a:rPr>
              <a:t>número adecuado de clases</a:t>
            </a:r>
            <a:r>
              <a:rPr lang="en-US" sz="1600" dirty="0">
                <a:solidFill>
                  <a:srgbClr val="5B5F71"/>
                </a:solidFill>
                <a:latin typeface="Instrument Sans Medium" pitchFamily="34" charset="0"/>
                <a:ea typeface="Instrument Sans Medium" pitchFamily="34" charset="-122"/>
                <a:cs typeface="Instrument Sans Medium" pitchFamily="34" charset="-120"/>
              </a:rPr>
              <a:t> para agrupar </a:t>
            </a:r>
            <a:r>
              <a:rPr lang="en-US" sz="1600" dirty="0" err="1">
                <a:solidFill>
                  <a:srgbClr val="5B5F71"/>
                </a:solidFill>
                <a:latin typeface="Instrument Sans Medium" pitchFamily="34" charset="0"/>
                <a:ea typeface="Instrument Sans Medium" pitchFamily="34" charset="-122"/>
                <a:cs typeface="Instrument Sans Medium" pitchFamily="34" charset="-120"/>
              </a:rPr>
              <a:t>los</a:t>
            </a:r>
            <a:r>
              <a:rPr lang="en-US" sz="1600" dirty="0">
                <a:solidFill>
                  <a:srgbClr val="5B5F71"/>
                </a:solidFill>
                <a:latin typeface="Instrument Sans Medium" pitchFamily="34" charset="0"/>
                <a:ea typeface="Instrument Sans Medium" pitchFamily="34" charset="-122"/>
                <a:cs typeface="Instrument Sans Medium" pitchFamily="34" charset="-120"/>
              </a:rPr>
              <a:t> </a:t>
            </a:r>
            <a:r>
              <a:rPr lang="en-US" sz="1600" dirty="0" err="1">
                <a:solidFill>
                  <a:srgbClr val="5B5F71"/>
                </a:solidFill>
                <a:latin typeface="Instrument Sans Medium" pitchFamily="34" charset="0"/>
                <a:ea typeface="Instrument Sans Medium" pitchFamily="34" charset="-122"/>
                <a:cs typeface="Instrument Sans Medium" pitchFamily="34" charset="-120"/>
              </a:rPr>
              <a:t>datos</a:t>
            </a:r>
            <a:r>
              <a:rPr lang="en-US" sz="1600" dirty="0">
                <a:solidFill>
                  <a:srgbClr val="5B5F71"/>
                </a:solidFill>
                <a:latin typeface="Instrument Sans Medium" pitchFamily="34" charset="0"/>
                <a:ea typeface="Instrument Sans Medium" pitchFamily="34" charset="-122"/>
                <a:cs typeface="Instrument Sans Medium" pitchFamily="34" charset="-120"/>
              </a:rPr>
              <a:t>. </a:t>
            </a:r>
            <a:endParaRPr lang="en-US" sz="1600" dirty="0"/>
          </a:p>
        </p:txBody>
      </p:sp>
      <p:sp>
        <p:nvSpPr>
          <p:cNvPr id="8" name="Text 5"/>
          <p:cNvSpPr/>
          <p:nvPr/>
        </p:nvSpPr>
        <p:spPr>
          <a:xfrm>
            <a:off x="5185767" y="3651885"/>
            <a:ext cx="205978" cy="257532"/>
          </a:xfrm>
          <a:prstGeom prst="rect">
            <a:avLst/>
          </a:prstGeom>
          <a:noFill/>
          <a:ln/>
        </p:spPr>
        <p:txBody>
          <a:bodyPr wrap="none" lIns="0" tIns="0" rIns="0" bIns="0" rtlCol="0" anchor="t"/>
          <a:lstStyle/>
          <a:p>
            <a:pPr marL="0" indent="0" algn="l">
              <a:lnSpc>
                <a:spcPts val="2550"/>
              </a:lnSpc>
              <a:buNone/>
            </a:pPr>
            <a:r>
              <a:rPr lang="en-US" sz="1600" dirty="0">
                <a:solidFill>
                  <a:srgbClr val="5B5F71"/>
                </a:solidFill>
                <a:latin typeface="Instrument Sans Light" pitchFamily="34" charset="0"/>
                <a:ea typeface="Instrument Sans Light" pitchFamily="34" charset="-122"/>
                <a:cs typeface="Instrument Sans Light" pitchFamily="34" charset="-120"/>
              </a:rPr>
              <a:t>02</a:t>
            </a:r>
            <a:endParaRPr lang="en-US" sz="1600" dirty="0"/>
          </a:p>
        </p:txBody>
      </p:sp>
      <p:pic>
        <p:nvPicPr>
          <p:cNvPr id="9" name="Image 1" descr="preencoded.png"/>
          <p:cNvPicPr>
            <a:picLocks noChangeAspect="1"/>
          </p:cNvPicPr>
          <p:nvPr/>
        </p:nvPicPr>
        <p:blipFill>
          <a:blip r:embed="rId3"/>
          <a:stretch>
            <a:fillRect/>
          </a:stretch>
        </p:blipFill>
        <p:spPr>
          <a:xfrm>
            <a:off x="5185767" y="3979188"/>
            <a:ext cx="4258747" cy="22860"/>
          </a:xfrm>
          <a:prstGeom prst="rect">
            <a:avLst/>
          </a:prstGeom>
        </p:spPr>
      </p:pic>
      <p:sp>
        <p:nvSpPr>
          <p:cNvPr id="10" name="Text 6"/>
          <p:cNvSpPr/>
          <p:nvPr/>
        </p:nvSpPr>
        <p:spPr>
          <a:xfrm>
            <a:off x="5185767" y="4127897"/>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Calcular Intervalo</a:t>
            </a:r>
            <a:endParaRPr lang="en-US" sz="2000" dirty="0"/>
          </a:p>
        </p:txBody>
      </p:sp>
      <p:sp>
        <p:nvSpPr>
          <p:cNvPr id="11" name="Text 7"/>
          <p:cNvSpPr/>
          <p:nvPr/>
        </p:nvSpPr>
        <p:spPr>
          <a:xfrm>
            <a:off x="5185767" y="4573310"/>
            <a:ext cx="4258747" cy="659130"/>
          </a:xfrm>
          <a:prstGeom prst="rect">
            <a:avLst/>
          </a:prstGeom>
          <a:noFill/>
          <a:ln/>
        </p:spPr>
        <p:txBody>
          <a:bodyPr wrap="square" lIns="0" tIns="0" rIns="0" bIns="0" rtlCol="0" anchor="t"/>
          <a:lstStyle/>
          <a:p>
            <a:pPr marL="0" indent="0" algn="l">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Determinar el </a:t>
            </a:r>
            <a:r>
              <a:rPr lang="en-US" sz="1600" b="1" dirty="0">
                <a:solidFill>
                  <a:srgbClr val="5B5F71"/>
                </a:solidFill>
                <a:latin typeface="Instrument Sans Medium" pitchFamily="34" charset="0"/>
                <a:ea typeface="Instrument Sans Medium" pitchFamily="34" charset="-122"/>
                <a:cs typeface="Instrument Sans Medium" pitchFamily="34" charset="-120"/>
              </a:rPr>
              <a:t>ancho de cada </a:t>
            </a:r>
            <a:r>
              <a:rPr lang="en-US" sz="1600" b="1" dirty="0" err="1">
                <a:solidFill>
                  <a:srgbClr val="5B5F71"/>
                </a:solidFill>
                <a:latin typeface="Instrument Sans Medium" pitchFamily="34" charset="0"/>
                <a:ea typeface="Instrument Sans Medium" pitchFamily="34" charset="-122"/>
                <a:cs typeface="Instrument Sans Medium" pitchFamily="34" charset="-120"/>
              </a:rPr>
              <a:t>clase</a:t>
            </a:r>
            <a:r>
              <a:rPr lang="en-US" sz="1600" dirty="0">
                <a:solidFill>
                  <a:srgbClr val="5B5F71"/>
                </a:solidFill>
                <a:latin typeface="Instrument Sans Medium" pitchFamily="34" charset="0"/>
                <a:ea typeface="Instrument Sans Medium" pitchFamily="34" charset="-122"/>
                <a:cs typeface="Instrument Sans Medium" pitchFamily="34" charset="-120"/>
              </a:rPr>
              <a:t> </a:t>
            </a:r>
            <a:endParaRPr lang="en-US" sz="1600" dirty="0"/>
          </a:p>
        </p:txBody>
      </p:sp>
      <p:sp>
        <p:nvSpPr>
          <p:cNvPr id="12" name="Text 8"/>
          <p:cNvSpPr/>
          <p:nvPr/>
        </p:nvSpPr>
        <p:spPr>
          <a:xfrm>
            <a:off x="9650492" y="3651885"/>
            <a:ext cx="205978" cy="257532"/>
          </a:xfrm>
          <a:prstGeom prst="rect">
            <a:avLst/>
          </a:prstGeom>
          <a:noFill/>
          <a:ln/>
        </p:spPr>
        <p:txBody>
          <a:bodyPr wrap="none" lIns="0" tIns="0" rIns="0" bIns="0" rtlCol="0" anchor="t"/>
          <a:lstStyle/>
          <a:p>
            <a:pPr marL="0" indent="0" algn="l">
              <a:lnSpc>
                <a:spcPts val="2550"/>
              </a:lnSpc>
              <a:buNone/>
            </a:pPr>
            <a:r>
              <a:rPr lang="en-US" sz="1600" dirty="0">
                <a:solidFill>
                  <a:srgbClr val="5B5F71"/>
                </a:solidFill>
                <a:latin typeface="Instrument Sans Light" pitchFamily="34" charset="0"/>
                <a:ea typeface="Instrument Sans Light" pitchFamily="34" charset="-122"/>
                <a:cs typeface="Instrument Sans Light" pitchFamily="34" charset="-120"/>
              </a:rPr>
              <a:t>03</a:t>
            </a:r>
            <a:endParaRPr lang="en-US" sz="1600" dirty="0"/>
          </a:p>
        </p:txBody>
      </p:sp>
      <p:pic>
        <p:nvPicPr>
          <p:cNvPr id="13" name="Image 2" descr="preencoded.png"/>
          <p:cNvPicPr>
            <a:picLocks noChangeAspect="1"/>
          </p:cNvPicPr>
          <p:nvPr/>
        </p:nvPicPr>
        <p:blipFill>
          <a:blip r:embed="rId3"/>
          <a:stretch>
            <a:fillRect/>
          </a:stretch>
        </p:blipFill>
        <p:spPr>
          <a:xfrm>
            <a:off x="9650492" y="3979188"/>
            <a:ext cx="4258747" cy="22860"/>
          </a:xfrm>
          <a:prstGeom prst="rect">
            <a:avLst/>
          </a:prstGeom>
        </p:spPr>
      </p:pic>
      <p:sp>
        <p:nvSpPr>
          <p:cNvPr id="14" name="Text 9"/>
          <p:cNvSpPr/>
          <p:nvPr/>
        </p:nvSpPr>
        <p:spPr>
          <a:xfrm>
            <a:off x="9650492" y="4127897"/>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Establecer Límites</a:t>
            </a:r>
            <a:endParaRPr lang="en-US" sz="2000" dirty="0"/>
          </a:p>
        </p:txBody>
      </p:sp>
      <p:sp>
        <p:nvSpPr>
          <p:cNvPr id="15" name="Text 10"/>
          <p:cNvSpPr/>
          <p:nvPr/>
        </p:nvSpPr>
        <p:spPr>
          <a:xfrm>
            <a:off x="9650492" y="4573310"/>
            <a:ext cx="4258747" cy="988695"/>
          </a:xfrm>
          <a:prstGeom prst="rect">
            <a:avLst/>
          </a:prstGeom>
          <a:noFill/>
          <a:ln/>
        </p:spPr>
        <p:txBody>
          <a:bodyPr wrap="square" lIns="0" tIns="0" rIns="0" bIns="0" rtlCol="0" anchor="t"/>
          <a:lstStyle/>
          <a:p>
            <a:pPr marL="0" indent="0" algn="l">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Definir los </a:t>
            </a:r>
            <a:r>
              <a:rPr lang="en-US" sz="1600" b="1" dirty="0">
                <a:solidFill>
                  <a:srgbClr val="5B5F71"/>
                </a:solidFill>
                <a:latin typeface="Instrument Sans Medium" pitchFamily="34" charset="0"/>
                <a:ea typeface="Instrument Sans Medium" pitchFamily="34" charset="-122"/>
                <a:cs typeface="Instrument Sans Medium" pitchFamily="34" charset="-120"/>
              </a:rPr>
              <a:t>límites inferior y superior</a:t>
            </a:r>
            <a:r>
              <a:rPr lang="en-US" sz="1600" dirty="0">
                <a:solidFill>
                  <a:srgbClr val="5B5F71"/>
                </a:solidFill>
                <a:latin typeface="Instrument Sans Medium" pitchFamily="34" charset="0"/>
                <a:ea typeface="Instrument Sans Medium" pitchFamily="34" charset="-122"/>
                <a:cs typeface="Instrument Sans Medium" pitchFamily="34" charset="-120"/>
              </a:rPr>
              <a:t> para cada clase, asegurando que cubran todo el rango de datos.</a:t>
            </a:r>
            <a:endParaRPr lang="en-US" sz="1600" dirty="0"/>
          </a:p>
        </p:txBody>
      </p:sp>
      <p:sp>
        <p:nvSpPr>
          <p:cNvPr id="16" name="Text 11"/>
          <p:cNvSpPr/>
          <p:nvPr/>
        </p:nvSpPr>
        <p:spPr>
          <a:xfrm>
            <a:off x="721043" y="5922407"/>
            <a:ext cx="205978" cy="257532"/>
          </a:xfrm>
          <a:prstGeom prst="rect">
            <a:avLst/>
          </a:prstGeom>
          <a:noFill/>
          <a:ln/>
        </p:spPr>
        <p:txBody>
          <a:bodyPr wrap="none" lIns="0" tIns="0" rIns="0" bIns="0" rtlCol="0" anchor="t"/>
          <a:lstStyle/>
          <a:p>
            <a:pPr marL="0" indent="0" algn="l">
              <a:lnSpc>
                <a:spcPts val="2550"/>
              </a:lnSpc>
              <a:buNone/>
            </a:pPr>
            <a:r>
              <a:rPr lang="en-US" sz="1600" dirty="0">
                <a:solidFill>
                  <a:srgbClr val="5B5F71"/>
                </a:solidFill>
                <a:latin typeface="Instrument Sans Light" pitchFamily="34" charset="0"/>
                <a:ea typeface="Instrument Sans Light" pitchFamily="34" charset="-122"/>
                <a:cs typeface="Instrument Sans Light" pitchFamily="34" charset="-120"/>
              </a:rPr>
              <a:t>04</a:t>
            </a:r>
            <a:endParaRPr lang="en-US" sz="1600" dirty="0"/>
          </a:p>
        </p:txBody>
      </p:sp>
      <p:pic>
        <p:nvPicPr>
          <p:cNvPr id="17" name="Image 3" descr="preencoded.png"/>
          <p:cNvPicPr>
            <a:picLocks noChangeAspect="1"/>
          </p:cNvPicPr>
          <p:nvPr/>
        </p:nvPicPr>
        <p:blipFill>
          <a:blip r:embed="rId4"/>
          <a:stretch>
            <a:fillRect/>
          </a:stretch>
        </p:blipFill>
        <p:spPr>
          <a:xfrm>
            <a:off x="721043" y="6229112"/>
            <a:ext cx="6491049" cy="22860"/>
          </a:xfrm>
          <a:prstGeom prst="rect">
            <a:avLst/>
          </a:prstGeom>
        </p:spPr>
      </p:pic>
      <p:sp>
        <p:nvSpPr>
          <p:cNvPr id="18" name="Text 12"/>
          <p:cNvSpPr/>
          <p:nvPr/>
        </p:nvSpPr>
        <p:spPr>
          <a:xfrm>
            <a:off x="721043" y="6398419"/>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Asignar Datos</a:t>
            </a:r>
            <a:endParaRPr lang="en-US" sz="2000" dirty="0"/>
          </a:p>
        </p:txBody>
      </p:sp>
      <p:sp>
        <p:nvSpPr>
          <p:cNvPr id="19" name="Text 13"/>
          <p:cNvSpPr/>
          <p:nvPr/>
        </p:nvSpPr>
        <p:spPr>
          <a:xfrm>
            <a:off x="721043" y="6843832"/>
            <a:ext cx="6491049" cy="659130"/>
          </a:xfrm>
          <a:prstGeom prst="rect">
            <a:avLst/>
          </a:prstGeom>
          <a:noFill/>
          <a:ln/>
        </p:spPr>
        <p:txBody>
          <a:bodyPr wrap="square" lIns="0" tIns="0" rIns="0" bIns="0" rtlCol="0" anchor="t"/>
          <a:lstStyle/>
          <a:p>
            <a:pPr marL="0" indent="0" algn="l">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Clasificar cada observación en su </a:t>
            </a:r>
            <a:r>
              <a:rPr lang="en-US" sz="1600" b="1" dirty="0">
                <a:solidFill>
                  <a:srgbClr val="5B5F71"/>
                </a:solidFill>
                <a:latin typeface="Instrument Sans Medium" pitchFamily="34" charset="0"/>
                <a:ea typeface="Instrument Sans Medium" pitchFamily="34" charset="-122"/>
                <a:cs typeface="Instrument Sans Medium" pitchFamily="34" charset="-120"/>
              </a:rPr>
              <a:t>clase correspondiente</a:t>
            </a:r>
            <a:r>
              <a:rPr lang="en-US" sz="1600" dirty="0">
                <a:solidFill>
                  <a:srgbClr val="5B5F71"/>
                </a:solidFill>
                <a:latin typeface="Instrument Sans Medium" pitchFamily="34" charset="0"/>
                <a:ea typeface="Instrument Sans Medium" pitchFamily="34" charset="-122"/>
                <a:cs typeface="Instrument Sans Medium" pitchFamily="34" charset="-120"/>
              </a:rPr>
              <a:t> según sus límites.</a:t>
            </a:r>
            <a:endParaRPr lang="en-US" sz="1600" dirty="0"/>
          </a:p>
        </p:txBody>
      </p:sp>
      <p:sp>
        <p:nvSpPr>
          <p:cNvPr id="20" name="Text 14"/>
          <p:cNvSpPr/>
          <p:nvPr/>
        </p:nvSpPr>
        <p:spPr>
          <a:xfrm>
            <a:off x="7418070" y="5922407"/>
            <a:ext cx="205978" cy="257532"/>
          </a:xfrm>
          <a:prstGeom prst="rect">
            <a:avLst/>
          </a:prstGeom>
          <a:noFill/>
          <a:ln/>
        </p:spPr>
        <p:txBody>
          <a:bodyPr wrap="none" lIns="0" tIns="0" rIns="0" bIns="0" rtlCol="0" anchor="t"/>
          <a:lstStyle/>
          <a:p>
            <a:pPr marL="0" indent="0" algn="l">
              <a:lnSpc>
                <a:spcPts val="2550"/>
              </a:lnSpc>
              <a:buNone/>
            </a:pPr>
            <a:r>
              <a:rPr lang="en-US" sz="1600" dirty="0">
                <a:solidFill>
                  <a:srgbClr val="5B5F71"/>
                </a:solidFill>
                <a:latin typeface="Instrument Sans Light" pitchFamily="34" charset="0"/>
                <a:ea typeface="Instrument Sans Light" pitchFamily="34" charset="-122"/>
                <a:cs typeface="Instrument Sans Light" pitchFamily="34" charset="-120"/>
              </a:rPr>
              <a:t>05</a:t>
            </a:r>
            <a:endParaRPr lang="en-US" sz="1600" dirty="0"/>
          </a:p>
        </p:txBody>
      </p:sp>
      <p:pic>
        <p:nvPicPr>
          <p:cNvPr id="21" name="Image 4" descr="preencoded.png"/>
          <p:cNvPicPr>
            <a:picLocks noChangeAspect="1"/>
          </p:cNvPicPr>
          <p:nvPr/>
        </p:nvPicPr>
        <p:blipFill>
          <a:blip r:embed="rId4"/>
          <a:stretch>
            <a:fillRect/>
          </a:stretch>
        </p:blipFill>
        <p:spPr>
          <a:xfrm>
            <a:off x="7418070" y="6229112"/>
            <a:ext cx="6491168" cy="22860"/>
          </a:xfrm>
          <a:prstGeom prst="rect">
            <a:avLst/>
          </a:prstGeom>
        </p:spPr>
      </p:pic>
      <p:sp>
        <p:nvSpPr>
          <p:cNvPr id="22" name="Text 15"/>
          <p:cNvSpPr/>
          <p:nvPr/>
        </p:nvSpPr>
        <p:spPr>
          <a:xfrm>
            <a:off x="7418070" y="6398419"/>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5B5F71"/>
                </a:solidFill>
                <a:latin typeface="Instrument Sans Semi Bold" pitchFamily="34" charset="0"/>
                <a:ea typeface="Instrument Sans Semi Bold" pitchFamily="34" charset="-122"/>
                <a:cs typeface="Instrument Sans Semi Bold" pitchFamily="34" charset="-120"/>
              </a:rPr>
              <a:t>Contar Frecuencias</a:t>
            </a:r>
            <a:endParaRPr lang="en-US" sz="2000" dirty="0"/>
          </a:p>
        </p:txBody>
      </p:sp>
      <p:sp>
        <p:nvSpPr>
          <p:cNvPr id="23" name="Text 16"/>
          <p:cNvSpPr/>
          <p:nvPr/>
        </p:nvSpPr>
        <p:spPr>
          <a:xfrm>
            <a:off x="7418070" y="6843832"/>
            <a:ext cx="6491168" cy="659130"/>
          </a:xfrm>
          <a:prstGeom prst="rect">
            <a:avLst/>
          </a:prstGeom>
          <a:noFill/>
          <a:ln/>
        </p:spPr>
        <p:txBody>
          <a:bodyPr wrap="square" lIns="0" tIns="0" rIns="0" bIns="0" rtlCol="0" anchor="t"/>
          <a:lstStyle/>
          <a:p>
            <a:pPr marL="0" indent="0" algn="l">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Contar el número de observaciones en cada clase para obtener la </a:t>
            </a:r>
            <a:r>
              <a:rPr lang="en-US" sz="1600" b="1" dirty="0">
                <a:solidFill>
                  <a:srgbClr val="5B5F71"/>
                </a:solidFill>
                <a:latin typeface="Instrument Sans Medium" pitchFamily="34" charset="0"/>
                <a:ea typeface="Instrument Sans Medium" pitchFamily="34" charset="-122"/>
                <a:cs typeface="Instrument Sans Medium" pitchFamily="34" charset="-120"/>
              </a:rPr>
              <a:t>frecuencia absoluta</a:t>
            </a:r>
            <a:r>
              <a:rPr lang="en-US" sz="1600" dirty="0">
                <a:solidFill>
                  <a:srgbClr val="5B5F71"/>
                </a:solidFill>
                <a:latin typeface="Instrument Sans Medium" pitchFamily="34" charset="0"/>
                <a:ea typeface="Instrument Sans Medium" pitchFamily="34" charset="-122"/>
                <a:cs typeface="Instrument Sans Medium" pitchFamily="34" charset="-120"/>
              </a:rPr>
              <a:t>.</a:t>
            </a: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2;p14">
            <a:extLst>
              <a:ext uri="{FF2B5EF4-FFF2-40B4-BE49-F238E27FC236}">
                <a16:creationId xmlns:a16="http://schemas.microsoft.com/office/drawing/2014/main" id="{EDB972C0-30D2-65F7-0D0E-230DE584E9FD}"/>
              </a:ext>
            </a:extLst>
          </p:cNvPr>
          <p:cNvPicPr preferRelativeResize="0"/>
          <p:nvPr/>
        </p:nvPicPr>
        <p:blipFill rotWithShape="1">
          <a:blip r:embed="rId2">
            <a:alphaModFix/>
          </a:blip>
          <a:srcRect/>
          <a:stretch/>
        </p:blipFill>
        <p:spPr>
          <a:xfrm>
            <a:off x="1377173" y="1434246"/>
            <a:ext cx="11579273" cy="3661703"/>
          </a:xfrm>
          <a:prstGeom prst="rect">
            <a:avLst/>
          </a:prstGeom>
          <a:noFill/>
          <a:ln>
            <a:noFill/>
          </a:ln>
        </p:spPr>
      </p:pic>
      <p:pic>
        <p:nvPicPr>
          <p:cNvPr id="3" name="Google Shape;224;p14">
            <a:extLst>
              <a:ext uri="{FF2B5EF4-FFF2-40B4-BE49-F238E27FC236}">
                <a16:creationId xmlns:a16="http://schemas.microsoft.com/office/drawing/2014/main" id="{0154B4C6-95A9-8862-CF69-B535ED2B7733}"/>
              </a:ext>
            </a:extLst>
          </p:cNvPr>
          <p:cNvPicPr preferRelativeResize="0"/>
          <p:nvPr/>
        </p:nvPicPr>
        <p:blipFill rotWithShape="1">
          <a:blip r:embed="rId3">
            <a:alphaModFix/>
          </a:blip>
          <a:srcRect/>
          <a:stretch/>
        </p:blipFill>
        <p:spPr>
          <a:xfrm>
            <a:off x="1377173" y="5322803"/>
            <a:ext cx="1857375" cy="828675"/>
          </a:xfrm>
          <a:prstGeom prst="rect">
            <a:avLst/>
          </a:prstGeom>
          <a:noFill/>
          <a:ln>
            <a:noFill/>
          </a:ln>
        </p:spPr>
      </p:pic>
      <p:pic>
        <p:nvPicPr>
          <p:cNvPr id="4" name="Google Shape;225;p14">
            <a:extLst>
              <a:ext uri="{FF2B5EF4-FFF2-40B4-BE49-F238E27FC236}">
                <a16:creationId xmlns:a16="http://schemas.microsoft.com/office/drawing/2014/main" id="{52738E90-657D-4910-B320-BB79B71DCA4A}"/>
              </a:ext>
            </a:extLst>
          </p:cNvPr>
          <p:cNvPicPr preferRelativeResize="0"/>
          <p:nvPr/>
        </p:nvPicPr>
        <p:blipFill rotWithShape="1">
          <a:blip r:embed="rId4">
            <a:alphaModFix/>
          </a:blip>
          <a:srcRect/>
          <a:stretch/>
        </p:blipFill>
        <p:spPr>
          <a:xfrm>
            <a:off x="4338148" y="5551403"/>
            <a:ext cx="1647825" cy="600075"/>
          </a:xfrm>
          <a:prstGeom prst="rect">
            <a:avLst/>
          </a:prstGeom>
          <a:noFill/>
          <a:ln>
            <a:noFill/>
          </a:ln>
        </p:spPr>
      </p:pic>
      <p:sp>
        <p:nvSpPr>
          <p:cNvPr id="5" name="Google Shape;223;p14">
            <a:extLst>
              <a:ext uri="{FF2B5EF4-FFF2-40B4-BE49-F238E27FC236}">
                <a16:creationId xmlns:a16="http://schemas.microsoft.com/office/drawing/2014/main" id="{3CD3CE50-F76A-3E0E-EFA7-02B2A6E44AC5}"/>
              </a:ext>
            </a:extLst>
          </p:cNvPr>
          <p:cNvSpPr txBox="1"/>
          <p:nvPr/>
        </p:nvSpPr>
        <p:spPr>
          <a:xfrm>
            <a:off x="1377173" y="6595299"/>
            <a:ext cx="60960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i="1" dirty="0">
                <a:solidFill>
                  <a:schemeClr val="dk1"/>
                </a:solidFill>
                <a:latin typeface="Gill Sans"/>
                <a:ea typeface="Gill Sans"/>
                <a:cs typeface="Gill Sans"/>
                <a:sym typeface="Gill Sans"/>
              </a:rPr>
              <a:t>Número de Intervalos: NI = 1 + 3,3 </a:t>
            </a:r>
            <a:r>
              <a:rPr lang="es-ES" sz="2000" i="1" dirty="0" err="1">
                <a:solidFill>
                  <a:schemeClr val="dk1"/>
                </a:solidFill>
                <a:latin typeface="Gill Sans"/>
                <a:ea typeface="Gill Sans"/>
                <a:cs typeface="Gill Sans"/>
                <a:sym typeface="Gill Sans"/>
              </a:rPr>
              <a:t>log.n</a:t>
            </a:r>
            <a:endParaRPr sz="2000" i="1" dirty="0">
              <a:solidFill>
                <a:schemeClr val="dk1"/>
              </a:solidFill>
              <a:latin typeface="Gill Sans"/>
              <a:ea typeface="Gill Sans"/>
              <a:cs typeface="Gill Sans"/>
              <a:sym typeface="Gill Sans"/>
            </a:endParaRPr>
          </a:p>
        </p:txBody>
      </p:sp>
      <p:sp>
        <p:nvSpPr>
          <p:cNvPr id="6" name="Rectángulo 5">
            <a:extLst>
              <a:ext uri="{FF2B5EF4-FFF2-40B4-BE49-F238E27FC236}">
                <a16:creationId xmlns:a16="http://schemas.microsoft.com/office/drawing/2014/main" id="{7403072A-68D7-5B1C-D0A3-A1E85255D3FC}"/>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641338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984659" y="516255"/>
            <a:ext cx="8661083" cy="809744"/>
          </a:xfrm>
          <a:prstGeom prst="rect">
            <a:avLst/>
          </a:prstGeom>
          <a:noFill/>
          <a:ln/>
        </p:spPr>
        <p:txBody>
          <a:bodyPr wrap="none" lIns="0" tIns="0" rIns="0" bIns="0" rtlCol="0" anchor="t"/>
          <a:lstStyle/>
          <a:p>
            <a:pPr marL="0" indent="0" algn="ctr">
              <a:lnSpc>
                <a:spcPts val="6350"/>
              </a:lnSpc>
              <a:buNone/>
            </a:pPr>
            <a:r>
              <a:rPr lang="en-US" sz="5100" dirty="0">
                <a:solidFill>
                  <a:srgbClr val="505468"/>
                </a:solidFill>
                <a:latin typeface="Instrument Sans Semi Bold" pitchFamily="34" charset="0"/>
                <a:ea typeface="Instrument Sans Semi Bold" pitchFamily="34" charset="-122"/>
                <a:cs typeface="Instrument Sans Semi Bold" pitchFamily="34" charset="-120"/>
              </a:rPr>
              <a:t>Anatomía de una Frecuencia</a:t>
            </a:r>
            <a:endParaRPr lang="en-US" sz="5100" dirty="0"/>
          </a:p>
        </p:txBody>
      </p:sp>
      <p:sp>
        <p:nvSpPr>
          <p:cNvPr id="3" name="Text 1"/>
          <p:cNvSpPr/>
          <p:nvPr/>
        </p:nvSpPr>
        <p:spPr>
          <a:xfrm>
            <a:off x="657106" y="2130503"/>
            <a:ext cx="6429137" cy="901184"/>
          </a:xfrm>
          <a:prstGeom prst="rect">
            <a:avLst/>
          </a:prstGeom>
          <a:noFill/>
          <a:ln/>
        </p:spPr>
        <p:txBody>
          <a:bodyPr wrap="square" lIns="0" tIns="0" rIns="0" bIns="0" rtlCol="0" anchor="t"/>
          <a:lstStyle/>
          <a:p>
            <a:pPr marL="0" indent="0" algn="just">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Las tablas de frecuencias no solo agrupan datos, sino que también nos permiten calcular diferentes tipos de frecuencias, cada una ofreciendo una perspectiva única sobre la distribución de los datos.</a:t>
            </a:r>
            <a:endParaRPr lang="en-US" dirty="0"/>
          </a:p>
        </p:txBody>
      </p:sp>
      <p:sp>
        <p:nvSpPr>
          <p:cNvPr id="4" name="Text 2"/>
          <p:cNvSpPr/>
          <p:nvPr/>
        </p:nvSpPr>
        <p:spPr>
          <a:xfrm>
            <a:off x="524759" y="3772285"/>
            <a:ext cx="6429137" cy="600789"/>
          </a:xfrm>
          <a:prstGeom prst="rect">
            <a:avLst/>
          </a:prstGeom>
          <a:noFill/>
          <a:ln/>
        </p:spPr>
        <p:txBody>
          <a:bodyPr wrap="square" lIns="0" tIns="0" rIns="0" bIns="0" rtlCol="0" anchor="t"/>
          <a:lstStyle/>
          <a:p>
            <a:pPr marL="342900" indent="-342900" algn="l">
              <a:lnSpc>
                <a:spcPts val="2350"/>
              </a:lnSpc>
              <a:buSzPct val="100000"/>
              <a:buChar char="•"/>
            </a:pPr>
            <a:r>
              <a:rPr lang="en-US" b="1" dirty="0">
                <a:solidFill>
                  <a:srgbClr val="5B5F71"/>
                </a:solidFill>
                <a:latin typeface="Instrument Sans Medium" pitchFamily="34" charset="0"/>
                <a:ea typeface="Instrument Sans Medium" pitchFamily="34" charset="-122"/>
                <a:cs typeface="Instrument Sans Medium" pitchFamily="34" charset="-120"/>
              </a:rPr>
              <a:t>Frecuencias Absolutas:</a:t>
            </a:r>
            <a:r>
              <a:rPr lang="en-US" dirty="0">
                <a:solidFill>
                  <a:srgbClr val="5B5F71"/>
                </a:solidFill>
                <a:latin typeface="Instrument Sans Medium" pitchFamily="34" charset="0"/>
                <a:ea typeface="Instrument Sans Medium" pitchFamily="34" charset="-122"/>
                <a:cs typeface="Instrument Sans Medium" pitchFamily="34" charset="-120"/>
              </a:rPr>
              <a:t> El número directo de observaciones en cada clase.</a:t>
            </a:r>
            <a:endParaRPr lang="en-US" dirty="0"/>
          </a:p>
        </p:txBody>
      </p:sp>
      <p:sp>
        <p:nvSpPr>
          <p:cNvPr id="5" name="Text 3"/>
          <p:cNvSpPr/>
          <p:nvPr/>
        </p:nvSpPr>
        <p:spPr>
          <a:xfrm>
            <a:off x="524758" y="4769952"/>
            <a:ext cx="6429137" cy="600789"/>
          </a:xfrm>
          <a:prstGeom prst="rect">
            <a:avLst/>
          </a:prstGeom>
          <a:noFill/>
          <a:ln/>
        </p:spPr>
        <p:txBody>
          <a:bodyPr wrap="square" lIns="0" tIns="0" rIns="0" bIns="0" rtlCol="0" anchor="t"/>
          <a:lstStyle/>
          <a:p>
            <a:pPr marL="342900" indent="-342900" algn="l">
              <a:lnSpc>
                <a:spcPts val="2350"/>
              </a:lnSpc>
              <a:buSzPct val="100000"/>
              <a:buChar char="•"/>
            </a:pPr>
            <a:r>
              <a:rPr lang="en-US" b="1" dirty="0">
                <a:solidFill>
                  <a:srgbClr val="5B5F71"/>
                </a:solidFill>
                <a:latin typeface="Instrument Sans Medium" pitchFamily="34" charset="0"/>
                <a:ea typeface="Instrument Sans Medium" pitchFamily="34" charset="-122"/>
                <a:cs typeface="Instrument Sans Medium" pitchFamily="34" charset="-120"/>
              </a:rPr>
              <a:t>Frecuencias Relativas:</a:t>
            </a:r>
            <a:r>
              <a:rPr lang="en-US" dirty="0">
                <a:solidFill>
                  <a:srgbClr val="5B5F71"/>
                </a:solidFill>
                <a:latin typeface="Instrument Sans Medium" pitchFamily="34" charset="0"/>
                <a:ea typeface="Instrument Sans Medium" pitchFamily="34" charset="-122"/>
                <a:cs typeface="Instrument Sans Medium" pitchFamily="34" charset="-120"/>
              </a:rPr>
              <a:t> El porcentaje de observaciones por clase, revelando la proporción.</a:t>
            </a:r>
            <a:endParaRPr lang="en-US" dirty="0"/>
          </a:p>
        </p:txBody>
      </p:sp>
      <p:sp>
        <p:nvSpPr>
          <p:cNvPr id="6" name="Text 4"/>
          <p:cNvSpPr/>
          <p:nvPr/>
        </p:nvSpPr>
        <p:spPr>
          <a:xfrm>
            <a:off x="524759" y="5767619"/>
            <a:ext cx="6429137" cy="600789"/>
          </a:xfrm>
          <a:prstGeom prst="rect">
            <a:avLst/>
          </a:prstGeom>
          <a:noFill/>
          <a:ln/>
        </p:spPr>
        <p:txBody>
          <a:bodyPr wrap="square" lIns="0" tIns="0" rIns="0" bIns="0" rtlCol="0" anchor="t"/>
          <a:lstStyle/>
          <a:p>
            <a:pPr marL="342900" indent="-342900" algn="l">
              <a:lnSpc>
                <a:spcPts val="2350"/>
              </a:lnSpc>
              <a:buSzPct val="100000"/>
              <a:buChar char="•"/>
            </a:pPr>
            <a:r>
              <a:rPr lang="en-US" b="1" dirty="0">
                <a:solidFill>
                  <a:srgbClr val="5B5F71"/>
                </a:solidFill>
                <a:latin typeface="Instrument Sans Medium" pitchFamily="34" charset="0"/>
                <a:ea typeface="Instrument Sans Medium" pitchFamily="34" charset="-122"/>
                <a:cs typeface="Instrument Sans Medium" pitchFamily="34" charset="-120"/>
              </a:rPr>
              <a:t>Frecuencias Acumuladas:</a:t>
            </a:r>
            <a:r>
              <a:rPr lang="en-US" dirty="0">
                <a:solidFill>
                  <a:srgbClr val="5B5F71"/>
                </a:solidFill>
                <a:latin typeface="Instrument Sans Medium" pitchFamily="34" charset="0"/>
                <a:ea typeface="Instrument Sans Medium" pitchFamily="34" charset="-122"/>
                <a:cs typeface="Instrument Sans Medium" pitchFamily="34" charset="-120"/>
              </a:rPr>
              <a:t> El total de observaciones (o porcentaje) por debajo de un valor dado, ideal para percentiles.</a:t>
            </a:r>
            <a:endParaRPr lang="en-US" dirty="0"/>
          </a:p>
        </p:txBody>
      </p:sp>
      <p:pic>
        <p:nvPicPr>
          <p:cNvPr id="7" name="Image 0" descr="preencoded.png"/>
          <p:cNvPicPr>
            <a:picLocks noChangeAspect="1"/>
          </p:cNvPicPr>
          <p:nvPr/>
        </p:nvPicPr>
        <p:blipFill>
          <a:blip r:embed="rId3"/>
          <a:stretch>
            <a:fillRect/>
          </a:stretch>
        </p:blipFill>
        <p:spPr>
          <a:xfrm>
            <a:off x="8201263" y="1776532"/>
            <a:ext cx="6429137" cy="642913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2265521" y="876181"/>
            <a:ext cx="10099358" cy="711160"/>
          </a:xfrm>
          <a:prstGeom prst="rect">
            <a:avLst/>
          </a:prstGeom>
          <a:noFill/>
          <a:ln/>
        </p:spPr>
        <p:txBody>
          <a:bodyPr wrap="none" lIns="0" tIns="0" rIns="0" bIns="0" rtlCol="0" anchor="t"/>
          <a:lstStyle/>
          <a:p>
            <a:pPr marL="0" indent="0" algn="ctr">
              <a:lnSpc>
                <a:spcPts val="560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El Rango: Simplicidad en la Dispersión</a:t>
            </a:r>
            <a:endParaRPr lang="en-US" sz="4450" dirty="0"/>
          </a:p>
        </p:txBody>
      </p:sp>
      <p:pic>
        <p:nvPicPr>
          <p:cNvPr id="4" name="Image 0" descr="preencoded.png"/>
          <p:cNvPicPr>
            <a:picLocks noChangeAspect="1"/>
          </p:cNvPicPr>
          <p:nvPr/>
        </p:nvPicPr>
        <p:blipFill>
          <a:blip r:embed="rId3"/>
          <a:stretch>
            <a:fillRect/>
          </a:stretch>
        </p:blipFill>
        <p:spPr>
          <a:xfrm>
            <a:off x="577215" y="2020133"/>
            <a:ext cx="6536769" cy="6536769"/>
          </a:xfrm>
          <a:prstGeom prst="rect">
            <a:avLst/>
          </a:prstGeom>
        </p:spPr>
      </p:pic>
      <p:sp>
        <p:nvSpPr>
          <p:cNvPr id="5" name="Text 2"/>
          <p:cNvSpPr/>
          <p:nvPr/>
        </p:nvSpPr>
        <p:spPr>
          <a:xfrm>
            <a:off x="7524036" y="2286895"/>
            <a:ext cx="6536769" cy="791527"/>
          </a:xfrm>
          <a:prstGeom prst="rect">
            <a:avLst/>
          </a:prstGeom>
          <a:noFill/>
          <a:ln/>
        </p:spPr>
        <p:txBody>
          <a:bodyPr wrap="square" lIns="0" tIns="0" rIns="0" bIns="0" rtlCol="0" anchor="t"/>
          <a:lstStyle/>
          <a:p>
            <a:pPr marL="0" indent="0" algn="l">
              <a:lnSpc>
                <a:spcPts val="2050"/>
              </a:lnSpc>
              <a:buNone/>
            </a:pPr>
            <a:r>
              <a:rPr lang="en-US" dirty="0">
                <a:solidFill>
                  <a:srgbClr val="5B5F71"/>
                </a:solidFill>
                <a:latin typeface="Instrument Sans Medium" pitchFamily="34" charset="0"/>
                <a:ea typeface="Instrument Sans Medium" pitchFamily="34" charset="-122"/>
                <a:cs typeface="Instrument Sans Medium" pitchFamily="34" charset="-120"/>
              </a:rPr>
              <a:t>El </a:t>
            </a:r>
            <a:r>
              <a:rPr lang="en-US" b="1" dirty="0">
                <a:solidFill>
                  <a:srgbClr val="5B5F71"/>
                </a:solidFill>
                <a:latin typeface="Instrument Sans Medium" pitchFamily="34" charset="0"/>
                <a:ea typeface="Instrument Sans Medium" pitchFamily="34" charset="-122"/>
                <a:cs typeface="Instrument Sans Medium" pitchFamily="34" charset="-120"/>
              </a:rPr>
              <a:t>rango</a:t>
            </a:r>
            <a:r>
              <a:rPr lang="en-US" dirty="0">
                <a:solidFill>
                  <a:srgbClr val="5B5F71"/>
                </a:solidFill>
                <a:latin typeface="Instrument Sans Medium" pitchFamily="34" charset="0"/>
                <a:ea typeface="Instrument Sans Medium" pitchFamily="34" charset="-122"/>
                <a:cs typeface="Instrument Sans Medium" pitchFamily="34" charset="-120"/>
              </a:rPr>
              <a:t> es la medida más básica de dispersión. Nos indica la amplitud total de nuestros datos, calculándose como la diferencia entre el valor máximo y el mínimo en un conjunto de datos.</a:t>
            </a:r>
            <a:endParaRPr lang="en-US" dirty="0"/>
          </a:p>
        </p:txBody>
      </p:sp>
      <p:sp>
        <p:nvSpPr>
          <p:cNvPr id="6" name="Text 3"/>
          <p:cNvSpPr/>
          <p:nvPr/>
        </p:nvSpPr>
        <p:spPr>
          <a:xfrm>
            <a:off x="7524036" y="2983230"/>
            <a:ext cx="6536769" cy="284678"/>
          </a:xfrm>
          <a:prstGeom prst="rect">
            <a:avLst/>
          </a:prstGeom>
          <a:noFill/>
          <a:ln/>
        </p:spPr>
        <p:txBody>
          <a:bodyPr wrap="none" lIns="0" tIns="0" rIns="0" bIns="0" rtlCol="0" anchor="t"/>
          <a:lstStyle/>
          <a:p>
            <a:pPr marL="0" indent="0" algn="l">
              <a:lnSpc>
                <a:spcPts val="2300"/>
              </a:lnSpc>
              <a:buNone/>
            </a:pPr>
            <a:endParaRPr lang="en-US" sz="1450" dirty="0"/>
          </a:p>
        </p:txBody>
      </p:sp>
      <p:pic>
        <p:nvPicPr>
          <p:cNvPr id="7" name="Image 1" descr="preencoded.png"/>
          <p:cNvPicPr>
            <a:picLocks noChangeAspect="1"/>
          </p:cNvPicPr>
          <p:nvPr/>
        </p:nvPicPr>
        <p:blipFill>
          <a:blip r:embed="rId4"/>
          <a:stretch>
            <a:fillRect/>
          </a:stretch>
        </p:blipFill>
        <p:spPr>
          <a:xfrm>
            <a:off x="7524036" y="3972461"/>
            <a:ext cx="6536769" cy="284678"/>
          </a:xfrm>
          <a:prstGeom prst="rect">
            <a:avLst/>
          </a:prstGeom>
        </p:spPr>
      </p:pic>
      <p:sp>
        <p:nvSpPr>
          <p:cNvPr id="8" name="Text 4"/>
          <p:cNvSpPr/>
          <p:nvPr/>
        </p:nvSpPr>
        <p:spPr>
          <a:xfrm>
            <a:off x="7524036" y="4829771"/>
            <a:ext cx="6536769" cy="263843"/>
          </a:xfrm>
          <a:prstGeom prst="rect">
            <a:avLst/>
          </a:prstGeom>
          <a:noFill/>
          <a:ln/>
        </p:spPr>
        <p:txBody>
          <a:bodyPr wrap="none" lIns="0" tIns="0" rIns="0" bIns="0" rtlCol="0" anchor="t"/>
          <a:lstStyle/>
          <a:p>
            <a:pPr marL="0" indent="0" algn="l">
              <a:lnSpc>
                <a:spcPts val="2050"/>
              </a:lnSpc>
              <a:buNone/>
            </a:pPr>
            <a:r>
              <a:rPr lang="en-US" dirty="0">
                <a:solidFill>
                  <a:srgbClr val="5B5F71"/>
                </a:solidFill>
                <a:latin typeface="Instrument Sans Medium" pitchFamily="34" charset="0"/>
                <a:ea typeface="Instrument Sans Medium" pitchFamily="34" charset="-122"/>
                <a:cs typeface="Instrument Sans Medium" pitchFamily="34" charset="-120"/>
              </a:rPr>
              <a:t>Aunque simple, nos da una primera idea de la variabilidad.</a:t>
            </a:r>
            <a:endParaRPr lang="en-US" dirty="0"/>
          </a:p>
        </p:txBody>
      </p:sp>
      <p:sp>
        <p:nvSpPr>
          <p:cNvPr id="9" name="Rectángulo 8">
            <a:extLst>
              <a:ext uri="{FF2B5EF4-FFF2-40B4-BE49-F238E27FC236}">
                <a16:creationId xmlns:a16="http://schemas.microsoft.com/office/drawing/2014/main" id="{FEEFB57C-6E61-CA61-5B99-8BA8404FB386}"/>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46848"/>
            <a:ext cx="13042821" cy="1956435"/>
          </a:xfrm>
          <a:prstGeom prst="rect">
            <a:avLst/>
          </a:prstGeom>
          <a:noFill/>
          <a:ln/>
        </p:spPr>
        <p:txBody>
          <a:bodyPr wrap="square" lIns="0" tIns="0" rIns="0" bIns="0" rtlCol="0" anchor="t"/>
          <a:lstStyle/>
          <a:p>
            <a:pPr marL="0" indent="0" algn="ctr">
              <a:lnSpc>
                <a:spcPts val="7700"/>
              </a:lnSpc>
              <a:buNone/>
            </a:pPr>
            <a:r>
              <a:rPr lang="en-US" sz="6150" dirty="0">
                <a:solidFill>
                  <a:srgbClr val="505468"/>
                </a:solidFill>
                <a:latin typeface="Instrument Sans Semi Bold" pitchFamily="34" charset="0"/>
                <a:ea typeface="Instrument Sans Semi Bold" pitchFamily="34" charset="-122"/>
                <a:cs typeface="Instrument Sans Semi Bold" pitchFamily="34" charset="-120"/>
              </a:rPr>
              <a:t>El Punto Medio de Clase: Representando Valores Agrupados</a:t>
            </a:r>
            <a:endParaRPr lang="en-US" sz="6150" dirty="0"/>
          </a:p>
        </p:txBody>
      </p:sp>
      <p:sp>
        <p:nvSpPr>
          <p:cNvPr id="3" name="Text 1"/>
          <p:cNvSpPr/>
          <p:nvPr/>
        </p:nvSpPr>
        <p:spPr>
          <a:xfrm>
            <a:off x="793790" y="3856911"/>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La </a:t>
            </a:r>
            <a:r>
              <a:rPr lang="en-US" sz="2000" b="1" dirty="0">
                <a:solidFill>
                  <a:srgbClr val="5B5F71"/>
                </a:solidFill>
                <a:latin typeface="Instrument Sans Medium" pitchFamily="34" charset="0"/>
                <a:ea typeface="Instrument Sans Medium" pitchFamily="34" charset="-122"/>
                <a:cs typeface="Instrument Sans Medium" pitchFamily="34" charset="-120"/>
              </a:rPr>
              <a:t>marca de clase</a:t>
            </a:r>
            <a:r>
              <a:rPr lang="en-US" sz="2000" dirty="0">
                <a:solidFill>
                  <a:srgbClr val="5B5F71"/>
                </a:solidFill>
                <a:latin typeface="Instrument Sans Medium" pitchFamily="34" charset="0"/>
                <a:ea typeface="Instrument Sans Medium" pitchFamily="34" charset="-122"/>
                <a:cs typeface="Instrument Sans Medium" pitchFamily="34" charset="-120"/>
              </a:rPr>
              <a:t>, o punto medio, es crucial para trabajar con datos agrupados. Representa el valor central de cada clase, permitiendo calcular la media y otras medidas para distribuciones de frecuencia.</a:t>
            </a:r>
            <a:endParaRPr lang="en-US" sz="2000" dirty="0"/>
          </a:p>
        </p:txBody>
      </p:sp>
      <p:sp>
        <p:nvSpPr>
          <p:cNvPr id="4" name="Shape 2"/>
          <p:cNvSpPr/>
          <p:nvPr/>
        </p:nvSpPr>
        <p:spPr>
          <a:xfrm>
            <a:off x="793790" y="4837867"/>
            <a:ext cx="13042821" cy="963811"/>
          </a:xfrm>
          <a:prstGeom prst="roundRect">
            <a:avLst>
              <a:gd name="adj" fmla="val 9884"/>
            </a:avLst>
          </a:prstGeom>
          <a:solidFill>
            <a:srgbClr val="B6D6FC"/>
          </a:solidFill>
          <a:ln/>
        </p:spPr>
        <p:txBody>
          <a:bodyPr/>
          <a:lstStyle/>
          <a:p>
            <a:endParaRPr lang="es-AR"/>
          </a:p>
        </p:txBody>
      </p:sp>
      <p:pic>
        <p:nvPicPr>
          <p:cNvPr id="5" name="Image 0" descr="preencoded.png"/>
          <p:cNvPicPr>
            <a:picLocks noChangeAspect="1"/>
          </p:cNvPicPr>
          <p:nvPr/>
        </p:nvPicPr>
        <p:blipFill>
          <a:blip r:embed="rId3"/>
          <a:stretch>
            <a:fillRect/>
          </a:stretch>
        </p:blipFill>
        <p:spPr>
          <a:xfrm>
            <a:off x="1020604" y="5181957"/>
            <a:ext cx="283488" cy="226814"/>
          </a:xfrm>
          <a:prstGeom prst="rect">
            <a:avLst/>
          </a:prstGeom>
        </p:spPr>
      </p:pic>
      <p:sp>
        <p:nvSpPr>
          <p:cNvPr id="6" name="Text 3"/>
          <p:cNvSpPr/>
          <p:nvPr/>
        </p:nvSpPr>
        <p:spPr>
          <a:xfrm>
            <a:off x="1530906" y="5121354"/>
            <a:ext cx="12078891" cy="362903"/>
          </a:xfrm>
          <a:prstGeom prst="rect">
            <a:avLst/>
          </a:prstGeom>
          <a:noFill/>
          <a:ln/>
        </p:spPr>
        <p:txBody>
          <a:bodyPr wrap="none" lIns="0" tIns="0" rIns="0" bIns="0" rtlCol="0" anchor="t"/>
          <a:lstStyle/>
          <a:p>
            <a:pPr marL="0" indent="0" algn="l">
              <a:lnSpc>
                <a:spcPts val="2850"/>
              </a:lnSpc>
              <a:buNone/>
            </a:pPr>
            <a:r>
              <a:rPr lang="en-US" b="1" dirty="0">
                <a:solidFill>
                  <a:srgbClr val="000000"/>
                </a:solidFill>
                <a:latin typeface="Instrument Sans Medium" pitchFamily="34" charset="0"/>
                <a:ea typeface="Instrument Sans Medium" pitchFamily="34" charset="-122"/>
                <a:cs typeface="Instrument Sans Medium" pitchFamily="34" charset="-120"/>
              </a:rPr>
              <a:t>Cálculo:</a:t>
            </a:r>
            <a:r>
              <a:rPr lang="en-US" dirty="0">
                <a:solidFill>
                  <a:srgbClr val="000000"/>
                </a:solidFill>
                <a:latin typeface="Instrument Sans Medium" pitchFamily="34" charset="0"/>
                <a:ea typeface="Instrument Sans Medium" pitchFamily="34" charset="-122"/>
                <a:cs typeface="Instrument Sans Medium" pitchFamily="34" charset="-120"/>
              </a:rPr>
              <a:t> (Límite Inferior + Límite Superior) / 2</a:t>
            </a:r>
            <a:endParaRPr lang="en-US" dirty="0"/>
          </a:p>
        </p:txBody>
      </p:sp>
      <p:sp>
        <p:nvSpPr>
          <p:cNvPr id="7" name="Text 4"/>
          <p:cNvSpPr/>
          <p:nvPr/>
        </p:nvSpPr>
        <p:spPr>
          <a:xfrm>
            <a:off x="793790" y="6056828"/>
            <a:ext cx="13042821" cy="725805"/>
          </a:xfrm>
          <a:prstGeom prst="rect">
            <a:avLst/>
          </a:prstGeom>
          <a:noFill/>
          <a:ln/>
        </p:spPr>
        <p:txBody>
          <a:bodyPr wrap="square" lIns="0" tIns="0" rIns="0" bIns="0" rtlCol="0" anchor="t"/>
          <a:lstStyle/>
          <a:p>
            <a:pPr marL="0" indent="0" algn="l">
              <a:lnSpc>
                <a:spcPts val="2850"/>
              </a:lnSpc>
              <a:buNone/>
            </a:pPr>
            <a:r>
              <a:rPr lang="en-US" dirty="0">
                <a:solidFill>
                  <a:srgbClr val="5B5F71"/>
                </a:solidFill>
                <a:latin typeface="Instrument Sans Medium" pitchFamily="34" charset="0"/>
                <a:ea typeface="Instrument Sans Medium" pitchFamily="34" charset="-122"/>
                <a:cs typeface="Instrument Sans Medium" pitchFamily="34" charset="-120"/>
              </a:rPr>
              <a:t>Este valor promedio de la clase es indispensable para análisis posteriores, especialmente cuando los datos originales se han resumido.</a:t>
            </a:r>
            <a:endParaRPr lang="en-US" dirty="0"/>
          </a:p>
        </p:txBody>
      </p:sp>
      <p:sp>
        <p:nvSpPr>
          <p:cNvPr id="8" name="Rectángulo 7">
            <a:extLst>
              <a:ext uri="{FF2B5EF4-FFF2-40B4-BE49-F238E27FC236}">
                <a16:creationId xmlns:a16="http://schemas.microsoft.com/office/drawing/2014/main" id="{85D45999-453A-E7EE-9903-C72C4D7E76E6}"/>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662821" y="825485"/>
            <a:ext cx="13304758" cy="1633538"/>
          </a:xfrm>
          <a:prstGeom prst="rect">
            <a:avLst/>
          </a:prstGeom>
          <a:noFill/>
          <a:ln/>
        </p:spPr>
        <p:txBody>
          <a:bodyPr wrap="square" lIns="0" tIns="0" rIns="0" bIns="0" rtlCol="0" anchor="t"/>
          <a:lstStyle/>
          <a:p>
            <a:pPr marL="0" indent="0" algn="ctr">
              <a:lnSpc>
                <a:spcPts val="6400"/>
              </a:lnSpc>
              <a:buNone/>
            </a:pPr>
            <a:r>
              <a:rPr lang="en-US" sz="5100" dirty="0">
                <a:solidFill>
                  <a:srgbClr val="505468"/>
                </a:solidFill>
                <a:latin typeface="Instrument Sans Semi Bold" pitchFamily="34" charset="0"/>
                <a:ea typeface="Instrument Sans Semi Bold" pitchFamily="34" charset="-122"/>
                <a:cs typeface="Instrument Sans Semi Bold" pitchFamily="34" charset="-120"/>
              </a:rPr>
              <a:t>Representaciones Gráficas: Hablando con Imágenes</a:t>
            </a:r>
            <a:endParaRPr lang="en-US" sz="5100" dirty="0"/>
          </a:p>
        </p:txBody>
      </p:sp>
      <p:sp>
        <p:nvSpPr>
          <p:cNvPr id="4" name="Text 2"/>
          <p:cNvSpPr/>
          <p:nvPr/>
        </p:nvSpPr>
        <p:spPr>
          <a:xfrm>
            <a:off x="662821" y="2608610"/>
            <a:ext cx="13304758" cy="606028"/>
          </a:xfrm>
          <a:prstGeom prst="rect">
            <a:avLst/>
          </a:prstGeom>
          <a:noFill/>
          <a:ln/>
        </p:spPr>
        <p:txBody>
          <a:bodyPr wrap="square" lIns="0" tIns="0" rIns="0" bIns="0" rtlCol="0" anchor="t"/>
          <a:lstStyle/>
          <a:p>
            <a:pPr marL="0" indent="0" algn="l">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Las gráficas son herramientas poderosas para visualizar distribuciones de frecuencia y otras características de los datos. Permiten identificar rápidamente tendencias, valores atípicos y patrones de concentración.</a:t>
            </a:r>
            <a:endParaRPr lang="en-US" dirty="0"/>
          </a:p>
        </p:txBody>
      </p:sp>
      <p:sp>
        <p:nvSpPr>
          <p:cNvPr id="6" name="Text 3"/>
          <p:cNvSpPr/>
          <p:nvPr/>
        </p:nvSpPr>
        <p:spPr>
          <a:xfrm>
            <a:off x="662821" y="6246839"/>
            <a:ext cx="2367320" cy="295870"/>
          </a:xfrm>
          <a:prstGeom prst="rect">
            <a:avLst/>
          </a:prstGeom>
          <a:noFill/>
          <a:ln/>
        </p:spPr>
        <p:txBody>
          <a:bodyPr wrap="none" lIns="0" tIns="0" rIns="0" bIns="0" rtlCol="0" anchor="t"/>
          <a:lstStyle/>
          <a:p>
            <a:pPr marL="0" indent="0" algn="l">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Histogramas</a:t>
            </a:r>
            <a:endParaRPr lang="en-US" sz="1850" dirty="0"/>
          </a:p>
        </p:txBody>
      </p:sp>
      <p:sp>
        <p:nvSpPr>
          <p:cNvPr id="7" name="Text 4"/>
          <p:cNvSpPr/>
          <p:nvPr/>
        </p:nvSpPr>
        <p:spPr>
          <a:xfrm>
            <a:off x="662820" y="6717736"/>
            <a:ext cx="4277082" cy="909042"/>
          </a:xfrm>
          <a:prstGeom prst="rect">
            <a:avLst/>
          </a:prstGeom>
          <a:noFill/>
          <a:ln/>
        </p:spPr>
        <p:txBody>
          <a:bodyPr wrap="square" lIns="0" tIns="0" rIns="0" bIns="0" rtlCol="0" anchor="t"/>
          <a:lstStyle/>
          <a:p>
            <a:pPr marL="0" indent="0" algn="l">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Barras adyacentes que muestran </a:t>
            </a:r>
            <a:r>
              <a:rPr lang="en-US" b="1" dirty="0">
                <a:solidFill>
                  <a:srgbClr val="5B5F71"/>
                </a:solidFill>
                <a:latin typeface="Instrument Sans Medium" pitchFamily="34" charset="0"/>
                <a:ea typeface="Instrument Sans Medium" pitchFamily="34" charset="-122"/>
                <a:cs typeface="Instrument Sans Medium" pitchFamily="34" charset="-120"/>
              </a:rPr>
              <a:t>frecuencias de clase</a:t>
            </a:r>
            <a:r>
              <a:rPr lang="en-US" dirty="0">
                <a:solidFill>
                  <a:srgbClr val="5B5F71"/>
                </a:solidFill>
                <a:latin typeface="Instrument Sans Medium" pitchFamily="34" charset="0"/>
                <a:ea typeface="Instrument Sans Medium" pitchFamily="34" charset="-122"/>
                <a:cs typeface="Instrument Sans Medium" pitchFamily="34" charset="-120"/>
              </a:rPr>
              <a:t>, ideales para datos cuantitativos continuos y grandes conjuntos.</a:t>
            </a:r>
            <a:endParaRPr lang="en-US" dirty="0"/>
          </a:p>
        </p:txBody>
      </p:sp>
      <p:sp>
        <p:nvSpPr>
          <p:cNvPr id="9" name="Text 5"/>
          <p:cNvSpPr/>
          <p:nvPr/>
        </p:nvSpPr>
        <p:spPr>
          <a:xfrm>
            <a:off x="5176599" y="6246839"/>
            <a:ext cx="2724031" cy="295870"/>
          </a:xfrm>
          <a:prstGeom prst="rect">
            <a:avLst/>
          </a:prstGeom>
          <a:noFill/>
          <a:ln/>
        </p:spPr>
        <p:txBody>
          <a:bodyPr wrap="none" lIns="0" tIns="0" rIns="0" bIns="0" rtlCol="0" anchor="t"/>
          <a:lstStyle/>
          <a:p>
            <a:pPr marL="0" indent="0" algn="l">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Polígonos de Frecuencia</a:t>
            </a:r>
            <a:endParaRPr lang="en-US" sz="1850" dirty="0"/>
          </a:p>
        </p:txBody>
      </p:sp>
      <p:sp>
        <p:nvSpPr>
          <p:cNvPr id="10" name="Text 6"/>
          <p:cNvSpPr/>
          <p:nvPr/>
        </p:nvSpPr>
        <p:spPr>
          <a:xfrm>
            <a:off x="5176599" y="6723281"/>
            <a:ext cx="4277082" cy="909042"/>
          </a:xfrm>
          <a:prstGeom prst="rect">
            <a:avLst/>
          </a:prstGeom>
          <a:noFill/>
          <a:ln/>
        </p:spPr>
        <p:txBody>
          <a:bodyPr wrap="square" lIns="0" tIns="0" rIns="0" bIns="0" rtlCol="0" anchor="t"/>
          <a:lstStyle/>
          <a:p>
            <a:pPr marL="0" indent="0" algn="l">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Líneas que unen </a:t>
            </a:r>
            <a:r>
              <a:rPr lang="en-US" b="1" dirty="0">
                <a:solidFill>
                  <a:srgbClr val="5B5F71"/>
                </a:solidFill>
                <a:latin typeface="Instrument Sans Medium" pitchFamily="34" charset="0"/>
                <a:ea typeface="Instrument Sans Medium" pitchFamily="34" charset="-122"/>
                <a:cs typeface="Instrument Sans Medium" pitchFamily="34" charset="-120"/>
              </a:rPr>
              <a:t>puntos medios de clase con frecuencias</a:t>
            </a:r>
            <a:r>
              <a:rPr lang="en-US" dirty="0">
                <a:solidFill>
                  <a:srgbClr val="5B5F71"/>
                </a:solidFill>
                <a:latin typeface="Instrument Sans Medium" pitchFamily="34" charset="0"/>
                <a:ea typeface="Instrument Sans Medium" pitchFamily="34" charset="-122"/>
                <a:cs typeface="Instrument Sans Medium" pitchFamily="34" charset="-120"/>
              </a:rPr>
              <a:t>, excelentes para comparar distribuciones.</a:t>
            </a:r>
            <a:endParaRPr lang="en-US" dirty="0"/>
          </a:p>
        </p:txBody>
      </p:sp>
      <p:sp>
        <p:nvSpPr>
          <p:cNvPr id="12" name="Text 7"/>
          <p:cNvSpPr/>
          <p:nvPr/>
        </p:nvSpPr>
        <p:spPr>
          <a:xfrm>
            <a:off x="9690378" y="6246839"/>
            <a:ext cx="2367320" cy="295870"/>
          </a:xfrm>
          <a:prstGeom prst="rect">
            <a:avLst/>
          </a:prstGeom>
          <a:noFill/>
          <a:ln/>
        </p:spPr>
        <p:txBody>
          <a:bodyPr wrap="none" lIns="0" tIns="0" rIns="0" bIns="0" rtlCol="0" anchor="t"/>
          <a:lstStyle/>
          <a:p>
            <a:pPr marL="0" indent="0" algn="l">
              <a:lnSpc>
                <a:spcPts val="2300"/>
              </a:lnSpc>
              <a:buNone/>
            </a:pPr>
            <a:r>
              <a:rPr lang="en-US" sz="1850" dirty="0">
                <a:solidFill>
                  <a:srgbClr val="5B5F71"/>
                </a:solidFill>
                <a:latin typeface="Instrument Sans Semi Bold" pitchFamily="34" charset="0"/>
                <a:ea typeface="Instrument Sans Semi Bold" pitchFamily="34" charset="-122"/>
                <a:cs typeface="Instrument Sans Semi Bold" pitchFamily="34" charset="-120"/>
              </a:rPr>
              <a:t>Ojivas</a:t>
            </a:r>
            <a:endParaRPr lang="en-US" sz="1850" dirty="0"/>
          </a:p>
        </p:txBody>
      </p:sp>
      <p:sp>
        <p:nvSpPr>
          <p:cNvPr id="13" name="Text 8"/>
          <p:cNvSpPr/>
          <p:nvPr/>
        </p:nvSpPr>
        <p:spPr>
          <a:xfrm>
            <a:off x="9690378" y="6717736"/>
            <a:ext cx="4277201" cy="909042"/>
          </a:xfrm>
          <a:prstGeom prst="rect">
            <a:avLst/>
          </a:prstGeom>
          <a:noFill/>
          <a:ln/>
        </p:spPr>
        <p:txBody>
          <a:bodyPr wrap="square" lIns="0" tIns="0" rIns="0" bIns="0" rtlCol="0" anchor="t"/>
          <a:lstStyle/>
          <a:p>
            <a:pPr marL="0" indent="0" algn="l">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Gráficas de </a:t>
            </a:r>
            <a:r>
              <a:rPr lang="en-US" b="1" dirty="0">
                <a:solidFill>
                  <a:srgbClr val="5B5F71"/>
                </a:solidFill>
                <a:latin typeface="Instrument Sans Medium" pitchFamily="34" charset="0"/>
                <a:ea typeface="Instrument Sans Medium" pitchFamily="34" charset="-122"/>
                <a:cs typeface="Instrument Sans Medium" pitchFamily="34" charset="-120"/>
              </a:rPr>
              <a:t>frecuencias acumuladas</a:t>
            </a:r>
            <a:r>
              <a:rPr lang="en-US" dirty="0">
                <a:solidFill>
                  <a:srgbClr val="5B5F71"/>
                </a:solidFill>
                <a:latin typeface="Instrument Sans Medium" pitchFamily="34" charset="0"/>
                <a:ea typeface="Instrument Sans Medium" pitchFamily="34" charset="-122"/>
                <a:cs typeface="Instrument Sans Medium" pitchFamily="34" charset="-120"/>
              </a:rPr>
              <a:t>, útiles para estimar percentiles o cuántos datos caen por debajo de un punto.</a:t>
            </a:r>
            <a:endParaRPr lang="en-US" dirty="0"/>
          </a:p>
        </p:txBody>
      </p:sp>
      <p:sp>
        <p:nvSpPr>
          <p:cNvPr id="14" name="Rectángulo 13">
            <a:extLst>
              <a:ext uri="{FF2B5EF4-FFF2-40B4-BE49-F238E27FC236}">
                <a16:creationId xmlns:a16="http://schemas.microsoft.com/office/drawing/2014/main" id="{0E4F0DA7-5B77-66D9-A5DC-48ACBF4C9D15}"/>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2" name="Image 0" descr="preencoded.png">
            <a:extLst>
              <a:ext uri="{FF2B5EF4-FFF2-40B4-BE49-F238E27FC236}">
                <a16:creationId xmlns:a16="http://schemas.microsoft.com/office/drawing/2014/main" id="{DB48B4D0-6A07-66DA-F5EC-0BB9D259E26D}"/>
              </a:ext>
            </a:extLst>
          </p:cNvPr>
          <p:cNvPicPr>
            <a:picLocks noChangeAspect="1"/>
          </p:cNvPicPr>
          <p:nvPr/>
        </p:nvPicPr>
        <p:blipFill>
          <a:blip r:embed="rId3"/>
          <a:stretch>
            <a:fillRect/>
          </a:stretch>
        </p:blipFill>
        <p:spPr>
          <a:xfrm>
            <a:off x="1257252" y="3483523"/>
            <a:ext cx="2367319" cy="2367319"/>
          </a:xfrm>
          <a:prstGeom prst="rect">
            <a:avLst/>
          </a:prstGeom>
        </p:spPr>
      </p:pic>
      <p:pic>
        <p:nvPicPr>
          <p:cNvPr id="15" name="Image 1" descr="preencoded.png">
            <a:extLst>
              <a:ext uri="{FF2B5EF4-FFF2-40B4-BE49-F238E27FC236}">
                <a16:creationId xmlns:a16="http://schemas.microsoft.com/office/drawing/2014/main" id="{21897C77-A7A0-80C5-730B-CFD80A167994}"/>
              </a:ext>
            </a:extLst>
          </p:cNvPr>
          <p:cNvPicPr>
            <a:picLocks noChangeAspect="1"/>
          </p:cNvPicPr>
          <p:nvPr/>
        </p:nvPicPr>
        <p:blipFill>
          <a:blip r:embed="rId4"/>
          <a:stretch>
            <a:fillRect/>
          </a:stretch>
        </p:blipFill>
        <p:spPr>
          <a:xfrm>
            <a:off x="5533312" y="3483524"/>
            <a:ext cx="2367318" cy="2367318"/>
          </a:xfrm>
          <a:prstGeom prst="rect">
            <a:avLst/>
          </a:prstGeom>
        </p:spPr>
      </p:pic>
      <p:pic>
        <p:nvPicPr>
          <p:cNvPr id="16" name="Image 2" descr="preencoded.png">
            <a:extLst>
              <a:ext uri="{FF2B5EF4-FFF2-40B4-BE49-F238E27FC236}">
                <a16:creationId xmlns:a16="http://schemas.microsoft.com/office/drawing/2014/main" id="{375D1FC6-7193-B8FF-8515-7BBEBDEBFB15}"/>
              </a:ext>
            </a:extLst>
          </p:cNvPr>
          <p:cNvPicPr>
            <a:picLocks noChangeAspect="1"/>
          </p:cNvPicPr>
          <p:nvPr/>
        </p:nvPicPr>
        <p:blipFill>
          <a:blip r:embed="rId5"/>
          <a:stretch>
            <a:fillRect/>
          </a:stretch>
        </p:blipFill>
        <p:spPr>
          <a:xfrm>
            <a:off x="9690381" y="3483523"/>
            <a:ext cx="2367317" cy="2367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Estadística: Tu Brújula en el Mundo de los Datos</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¿Alguna vez te has preguntado cómo podemos tomar decisiones informadas en un mundo lleno de información? La estadística es la respuesta. En esta presentación, desvelaremos los conceptos fundamentales que te permitirán entender y utilizar el poder de los datos.</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20460" y="633413"/>
            <a:ext cx="12989481" cy="893088"/>
          </a:xfrm>
          <a:prstGeom prst="rect">
            <a:avLst/>
          </a:prstGeom>
          <a:noFill/>
          <a:ln/>
        </p:spPr>
        <p:txBody>
          <a:bodyPr wrap="none" lIns="0" tIns="0" rIns="0" bIns="0" rtlCol="0" anchor="t"/>
          <a:lstStyle/>
          <a:p>
            <a:pPr marL="0" indent="0" algn="ctr">
              <a:lnSpc>
                <a:spcPts val="7000"/>
              </a:lnSpc>
              <a:buNone/>
            </a:pPr>
            <a:r>
              <a:rPr lang="en-US" sz="5600" dirty="0">
                <a:solidFill>
                  <a:srgbClr val="505468"/>
                </a:solidFill>
                <a:latin typeface="Instrument Sans Semi Bold" pitchFamily="34" charset="0"/>
                <a:ea typeface="Instrument Sans Semi Bold" pitchFamily="34" charset="-122"/>
                <a:cs typeface="Instrument Sans Semi Bold" pitchFamily="34" charset="-120"/>
              </a:rPr>
              <a:t>Histograma vs. Polígono de Frecuencia</a:t>
            </a:r>
            <a:endParaRPr lang="en-US" sz="5600" dirty="0"/>
          </a:p>
        </p:txBody>
      </p:sp>
      <p:pic>
        <p:nvPicPr>
          <p:cNvPr id="3" name="Image 0" descr="preencoded.png"/>
          <p:cNvPicPr>
            <a:picLocks noChangeAspect="1"/>
          </p:cNvPicPr>
          <p:nvPr/>
        </p:nvPicPr>
        <p:blipFill>
          <a:blip r:embed="rId3"/>
          <a:stretch>
            <a:fillRect/>
          </a:stretch>
        </p:blipFill>
        <p:spPr>
          <a:xfrm>
            <a:off x="724852" y="2070021"/>
            <a:ext cx="6337697" cy="3549015"/>
          </a:xfrm>
          <a:prstGeom prst="rect">
            <a:avLst/>
          </a:prstGeom>
        </p:spPr>
      </p:pic>
      <p:sp>
        <p:nvSpPr>
          <p:cNvPr id="4" name="Text 1"/>
          <p:cNvSpPr/>
          <p:nvPr/>
        </p:nvSpPr>
        <p:spPr>
          <a:xfrm>
            <a:off x="724852" y="5851922"/>
            <a:ext cx="6337697" cy="331232"/>
          </a:xfrm>
          <a:prstGeom prst="rect">
            <a:avLst/>
          </a:prstGeom>
          <a:noFill/>
          <a:ln/>
        </p:spPr>
        <p:txBody>
          <a:bodyPr wrap="none" lIns="0" tIns="0" rIns="0" bIns="0" rtlCol="0" anchor="t"/>
          <a:lstStyle/>
          <a:p>
            <a:pPr marL="0" indent="0" algn="ctr">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(Ejemplo: Histograma de Ventas Diarias)</a:t>
            </a:r>
            <a:endParaRPr lang="en-US" sz="1600" dirty="0"/>
          </a:p>
        </p:txBody>
      </p:sp>
      <p:pic>
        <p:nvPicPr>
          <p:cNvPr id="5" name="Image 1" descr="preencoded.png"/>
          <p:cNvPicPr>
            <a:picLocks noChangeAspect="1"/>
          </p:cNvPicPr>
          <p:nvPr/>
        </p:nvPicPr>
        <p:blipFill>
          <a:blip r:embed="rId4"/>
          <a:stretch>
            <a:fillRect/>
          </a:stretch>
        </p:blipFill>
        <p:spPr>
          <a:xfrm>
            <a:off x="7575471" y="2070021"/>
            <a:ext cx="6337697" cy="2927628"/>
          </a:xfrm>
          <a:prstGeom prst="rect">
            <a:avLst/>
          </a:prstGeom>
        </p:spPr>
      </p:pic>
      <p:sp>
        <p:nvSpPr>
          <p:cNvPr id="6" name="Shape 2"/>
          <p:cNvSpPr/>
          <p:nvPr/>
        </p:nvSpPr>
        <p:spPr>
          <a:xfrm>
            <a:off x="9175433" y="4997648"/>
            <a:ext cx="207050" cy="207050"/>
          </a:xfrm>
          <a:prstGeom prst="roundRect">
            <a:avLst>
              <a:gd name="adj" fmla="val 8833"/>
            </a:avLst>
          </a:prstGeom>
          <a:solidFill>
            <a:srgbClr val="21232B"/>
          </a:solidFill>
          <a:ln/>
        </p:spPr>
        <p:txBody>
          <a:bodyPr/>
          <a:lstStyle/>
          <a:p>
            <a:endParaRPr lang="es-AR"/>
          </a:p>
        </p:txBody>
      </p:sp>
      <p:sp>
        <p:nvSpPr>
          <p:cNvPr id="7" name="Text 3"/>
          <p:cNvSpPr/>
          <p:nvPr/>
        </p:nvSpPr>
        <p:spPr>
          <a:xfrm>
            <a:off x="9443442" y="4997648"/>
            <a:ext cx="1224677" cy="207050"/>
          </a:xfrm>
          <a:prstGeom prst="rect">
            <a:avLst/>
          </a:prstGeom>
          <a:noFill/>
          <a:ln/>
        </p:spPr>
        <p:txBody>
          <a:bodyPr wrap="none" lIns="0" tIns="0" rIns="0" bIns="0" rtlCol="0" anchor="t"/>
          <a:lstStyle/>
          <a:p>
            <a:pPr marL="0" indent="0" algn="l">
              <a:lnSpc>
                <a:spcPts val="1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Punto Medio</a:t>
            </a:r>
            <a:endParaRPr lang="en-US" sz="1600" dirty="0"/>
          </a:p>
        </p:txBody>
      </p:sp>
      <p:sp>
        <p:nvSpPr>
          <p:cNvPr id="8" name="Shape 4"/>
          <p:cNvSpPr/>
          <p:nvPr/>
        </p:nvSpPr>
        <p:spPr>
          <a:xfrm>
            <a:off x="10820519" y="4997648"/>
            <a:ext cx="207050" cy="207050"/>
          </a:xfrm>
          <a:prstGeom prst="roundRect">
            <a:avLst>
              <a:gd name="adj" fmla="val 8833"/>
            </a:avLst>
          </a:prstGeom>
          <a:solidFill>
            <a:srgbClr val="52566B"/>
          </a:solidFill>
          <a:ln/>
        </p:spPr>
        <p:txBody>
          <a:bodyPr/>
          <a:lstStyle/>
          <a:p>
            <a:endParaRPr lang="es-AR"/>
          </a:p>
        </p:txBody>
      </p:sp>
      <p:sp>
        <p:nvSpPr>
          <p:cNvPr id="9" name="Text 5"/>
          <p:cNvSpPr/>
          <p:nvPr/>
        </p:nvSpPr>
        <p:spPr>
          <a:xfrm>
            <a:off x="11088529" y="4997648"/>
            <a:ext cx="1068229" cy="207050"/>
          </a:xfrm>
          <a:prstGeom prst="rect">
            <a:avLst/>
          </a:prstGeom>
          <a:noFill/>
          <a:ln/>
        </p:spPr>
        <p:txBody>
          <a:bodyPr wrap="none" lIns="0" tIns="0" rIns="0" bIns="0" rtlCol="0" anchor="t"/>
          <a:lstStyle/>
          <a:p>
            <a:pPr marL="0" indent="0" algn="l">
              <a:lnSpc>
                <a:spcPts val="1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Frecuencia</a:t>
            </a:r>
            <a:endParaRPr lang="en-US" sz="1600" dirty="0"/>
          </a:p>
        </p:txBody>
      </p:sp>
      <p:sp>
        <p:nvSpPr>
          <p:cNvPr id="10" name="Text 6"/>
          <p:cNvSpPr/>
          <p:nvPr/>
        </p:nvSpPr>
        <p:spPr>
          <a:xfrm>
            <a:off x="7575471" y="5851922"/>
            <a:ext cx="6337697" cy="331232"/>
          </a:xfrm>
          <a:prstGeom prst="rect">
            <a:avLst/>
          </a:prstGeom>
          <a:noFill/>
          <a:ln/>
        </p:spPr>
        <p:txBody>
          <a:bodyPr wrap="none" lIns="0" tIns="0" rIns="0" bIns="0" rtlCol="0" anchor="t"/>
          <a:lstStyle/>
          <a:p>
            <a:pPr marL="0" indent="0" algn="ctr">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(Ejemplo: Polígono de Frecuencia de Ventas)</a:t>
            </a:r>
            <a:endParaRPr lang="en-US" sz="1600" dirty="0"/>
          </a:p>
        </p:txBody>
      </p:sp>
      <p:sp>
        <p:nvSpPr>
          <p:cNvPr id="11" name="Text 7"/>
          <p:cNvSpPr/>
          <p:nvPr/>
        </p:nvSpPr>
        <p:spPr>
          <a:xfrm>
            <a:off x="724852" y="6602373"/>
            <a:ext cx="13180695" cy="993696"/>
          </a:xfrm>
          <a:prstGeom prst="rect">
            <a:avLst/>
          </a:prstGeom>
          <a:noFill/>
          <a:ln/>
        </p:spPr>
        <p:txBody>
          <a:bodyPr wrap="square" lIns="0" tIns="0" rIns="0" bIns="0" rtlCol="0" anchor="t"/>
          <a:lstStyle/>
          <a:p>
            <a:pPr marL="0" indent="0" algn="l">
              <a:lnSpc>
                <a:spcPts val="2600"/>
              </a:lnSpc>
              <a:buNone/>
            </a:pPr>
            <a:r>
              <a:rPr lang="en-US" dirty="0">
                <a:solidFill>
                  <a:srgbClr val="5B5F71"/>
                </a:solidFill>
                <a:latin typeface="Instrument Sans Medium" pitchFamily="34" charset="0"/>
                <a:ea typeface="Instrument Sans Medium" pitchFamily="34" charset="-122"/>
                <a:cs typeface="Instrument Sans Medium" pitchFamily="34" charset="-120"/>
              </a:rPr>
              <a:t>Mientras que los histogramas utilizan </a:t>
            </a:r>
            <a:r>
              <a:rPr lang="en-US" b="1" dirty="0">
                <a:solidFill>
                  <a:srgbClr val="5B5F71"/>
                </a:solidFill>
                <a:latin typeface="Instrument Sans Medium" pitchFamily="34" charset="0"/>
                <a:ea typeface="Instrument Sans Medium" pitchFamily="34" charset="-122"/>
                <a:cs typeface="Instrument Sans Medium" pitchFamily="34" charset="-120"/>
              </a:rPr>
              <a:t>barras adyacentes</a:t>
            </a:r>
            <a:r>
              <a:rPr lang="en-US" dirty="0">
                <a:solidFill>
                  <a:srgbClr val="5B5F71"/>
                </a:solidFill>
                <a:latin typeface="Instrument Sans Medium" pitchFamily="34" charset="0"/>
                <a:ea typeface="Instrument Sans Medium" pitchFamily="34" charset="-122"/>
                <a:cs typeface="Instrument Sans Medium" pitchFamily="34" charset="-120"/>
              </a:rPr>
              <a:t> para representar las frecuencias de cada clase, los polígonos de frecuencia conectan los </a:t>
            </a:r>
            <a:r>
              <a:rPr lang="en-US" b="1" dirty="0">
                <a:solidFill>
                  <a:srgbClr val="5B5F71"/>
                </a:solidFill>
                <a:latin typeface="Instrument Sans Medium" pitchFamily="34" charset="0"/>
                <a:ea typeface="Instrument Sans Medium" pitchFamily="34" charset="-122"/>
                <a:cs typeface="Instrument Sans Medium" pitchFamily="34" charset="-120"/>
              </a:rPr>
              <a:t>puntos medios</a:t>
            </a:r>
            <a:r>
              <a:rPr lang="en-US" dirty="0">
                <a:solidFill>
                  <a:srgbClr val="5B5F71"/>
                </a:solidFill>
                <a:latin typeface="Instrument Sans Medium" pitchFamily="34" charset="0"/>
                <a:ea typeface="Instrument Sans Medium" pitchFamily="34" charset="-122"/>
                <a:cs typeface="Instrument Sans Medium" pitchFamily="34" charset="-120"/>
              </a:rPr>
              <a:t> de cada clase con líneas, siendo más adecuados para comparar múltiples distribuciones o mostrar tendencias.</a:t>
            </a:r>
            <a:endParaRPr lang="en-US" dirty="0"/>
          </a:p>
        </p:txBody>
      </p:sp>
      <p:sp>
        <p:nvSpPr>
          <p:cNvPr id="12" name="Rectángulo 11">
            <a:extLst>
              <a:ext uri="{FF2B5EF4-FFF2-40B4-BE49-F238E27FC236}">
                <a16:creationId xmlns:a16="http://schemas.microsoft.com/office/drawing/2014/main" id="{C91E83F8-3AA8-1C2E-474C-2E48EE2D8860}"/>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1540431" y="1566743"/>
            <a:ext cx="11549420" cy="978218"/>
          </a:xfrm>
          <a:prstGeom prst="rect">
            <a:avLst/>
          </a:prstGeom>
          <a:noFill/>
          <a:ln/>
        </p:spPr>
        <p:txBody>
          <a:bodyPr wrap="none" lIns="0" tIns="0" rIns="0" bIns="0" rtlCol="0" anchor="t"/>
          <a:lstStyle/>
          <a:p>
            <a:pPr marL="0" indent="0" algn="ctr">
              <a:lnSpc>
                <a:spcPts val="7700"/>
              </a:lnSpc>
              <a:buNone/>
            </a:pPr>
            <a:r>
              <a:rPr lang="en-US" sz="6150" dirty="0">
                <a:solidFill>
                  <a:srgbClr val="505468"/>
                </a:solidFill>
                <a:latin typeface="Instrument Sans Semi Bold" pitchFamily="34" charset="0"/>
                <a:ea typeface="Instrument Sans Semi Bold" pitchFamily="34" charset="-122"/>
                <a:cs typeface="Instrument Sans Semi Bold" pitchFamily="34" charset="-120"/>
              </a:rPr>
              <a:t>Conclusiones y Próximos Pasos</a:t>
            </a:r>
            <a:endParaRPr lang="en-US" sz="6150" dirty="0"/>
          </a:p>
        </p:txBody>
      </p:sp>
      <p:sp>
        <p:nvSpPr>
          <p:cNvPr id="3" name="Shape 1"/>
          <p:cNvSpPr/>
          <p:nvPr/>
        </p:nvSpPr>
        <p:spPr>
          <a:xfrm>
            <a:off x="793790" y="2998589"/>
            <a:ext cx="4196358" cy="3046214"/>
          </a:xfrm>
          <a:prstGeom prst="roundRect">
            <a:avLst>
              <a:gd name="adj" fmla="val 3127"/>
            </a:avLst>
          </a:prstGeom>
          <a:solidFill>
            <a:srgbClr val="FFFFFF">
              <a:alpha val="95000"/>
            </a:srgbClr>
          </a:solidFill>
          <a:ln w="30480">
            <a:solidFill>
              <a:srgbClr val="C8C9CF"/>
            </a:solidFill>
            <a:prstDash val="solid"/>
          </a:ln>
        </p:spPr>
        <p:txBody>
          <a:bodyPr/>
          <a:lstStyle/>
          <a:p>
            <a:endParaRPr lang="es-AR"/>
          </a:p>
        </p:txBody>
      </p:sp>
      <p:pic>
        <p:nvPicPr>
          <p:cNvPr id="4" name="Image 0" descr="preencoded.png"/>
          <p:cNvPicPr>
            <a:picLocks noChangeAspect="1"/>
          </p:cNvPicPr>
          <p:nvPr/>
        </p:nvPicPr>
        <p:blipFill>
          <a:blip r:embed="rId3"/>
          <a:stretch>
            <a:fillRect/>
          </a:stretch>
        </p:blipFill>
        <p:spPr>
          <a:xfrm>
            <a:off x="688181" y="2892981"/>
            <a:ext cx="272177" cy="272177"/>
          </a:xfrm>
          <a:prstGeom prst="rect">
            <a:avLst/>
          </a:prstGeom>
        </p:spPr>
      </p:pic>
      <p:pic>
        <p:nvPicPr>
          <p:cNvPr id="5" name="Image 1" descr="preencoded.png"/>
          <p:cNvPicPr>
            <a:picLocks noChangeAspect="1"/>
          </p:cNvPicPr>
          <p:nvPr/>
        </p:nvPicPr>
        <p:blipFill>
          <a:blip r:embed="rId3"/>
          <a:stretch>
            <a:fillRect/>
          </a:stretch>
        </p:blipFill>
        <p:spPr>
          <a:xfrm>
            <a:off x="4823579" y="5878235"/>
            <a:ext cx="272177" cy="272177"/>
          </a:xfrm>
          <a:prstGeom prst="rect">
            <a:avLst/>
          </a:prstGeom>
        </p:spPr>
      </p:pic>
      <p:sp>
        <p:nvSpPr>
          <p:cNvPr id="6" name="Text 2"/>
          <p:cNvSpPr/>
          <p:nvPr/>
        </p:nvSpPr>
        <p:spPr>
          <a:xfrm>
            <a:off x="1164431" y="33692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Clave para el Análisis</a:t>
            </a:r>
            <a:endParaRPr lang="en-US" sz="2200" dirty="0"/>
          </a:p>
        </p:txBody>
      </p:sp>
      <p:sp>
        <p:nvSpPr>
          <p:cNvPr id="7" name="Text 3"/>
          <p:cNvSpPr/>
          <p:nvPr/>
        </p:nvSpPr>
        <p:spPr>
          <a:xfrm>
            <a:off x="1164431" y="3859649"/>
            <a:ext cx="3455075" cy="1814513"/>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Dominar los niveles de medición y la organización de datos es esencial para cualquier análisis estadístico preciso y significativo.</a:t>
            </a:r>
            <a:endParaRPr lang="en-US" sz="1750" dirty="0"/>
          </a:p>
        </p:txBody>
      </p:sp>
      <p:sp>
        <p:nvSpPr>
          <p:cNvPr id="8" name="Shape 4"/>
          <p:cNvSpPr/>
          <p:nvPr/>
        </p:nvSpPr>
        <p:spPr>
          <a:xfrm>
            <a:off x="5216962" y="2998589"/>
            <a:ext cx="4196358" cy="3046214"/>
          </a:xfrm>
          <a:prstGeom prst="roundRect">
            <a:avLst>
              <a:gd name="adj" fmla="val 3127"/>
            </a:avLst>
          </a:prstGeom>
          <a:solidFill>
            <a:srgbClr val="FFFFFF">
              <a:alpha val="95000"/>
            </a:srgbClr>
          </a:solidFill>
          <a:ln w="30480">
            <a:solidFill>
              <a:srgbClr val="C8C9CF"/>
            </a:solidFill>
            <a:prstDash val="solid"/>
          </a:ln>
        </p:spPr>
        <p:txBody>
          <a:bodyPr/>
          <a:lstStyle/>
          <a:p>
            <a:endParaRPr lang="es-AR"/>
          </a:p>
        </p:txBody>
      </p:sp>
      <p:pic>
        <p:nvPicPr>
          <p:cNvPr id="9" name="Image 2" descr="preencoded.png"/>
          <p:cNvPicPr>
            <a:picLocks noChangeAspect="1"/>
          </p:cNvPicPr>
          <p:nvPr/>
        </p:nvPicPr>
        <p:blipFill>
          <a:blip r:embed="rId3"/>
          <a:stretch>
            <a:fillRect/>
          </a:stretch>
        </p:blipFill>
        <p:spPr>
          <a:xfrm>
            <a:off x="5111353" y="2892981"/>
            <a:ext cx="272177" cy="272177"/>
          </a:xfrm>
          <a:prstGeom prst="rect">
            <a:avLst/>
          </a:prstGeom>
        </p:spPr>
      </p:pic>
      <p:pic>
        <p:nvPicPr>
          <p:cNvPr id="10" name="Image 3" descr="preencoded.png"/>
          <p:cNvPicPr>
            <a:picLocks noChangeAspect="1"/>
          </p:cNvPicPr>
          <p:nvPr/>
        </p:nvPicPr>
        <p:blipFill>
          <a:blip r:embed="rId3"/>
          <a:stretch>
            <a:fillRect/>
          </a:stretch>
        </p:blipFill>
        <p:spPr>
          <a:xfrm>
            <a:off x="9246751" y="5878235"/>
            <a:ext cx="272177" cy="272177"/>
          </a:xfrm>
          <a:prstGeom prst="rect">
            <a:avLst/>
          </a:prstGeom>
        </p:spPr>
      </p:pic>
      <p:sp>
        <p:nvSpPr>
          <p:cNvPr id="11" name="Text 5"/>
          <p:cNvSpPr/>
          <p:nvPr/>
        </p:nvSpPr>
        <p:spPr>
          <a:xfrm>
            <a:off x="5587603" y="33692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Visualización Crucial</a:t>
            </a:r>
            <a:endParaRPr lang="en-US" sz="2200" dirty="0"/>
          </a:p>
        </p:txBody>
      </p:sp>
      <p:sp>
        <p:nvSpPr>
          <p:cNvPr id="12" name="Text 6"/>
          <p:cNvSpPr/>
          <p:nvPr/>
        </p:nvSpPr>
        <p:spPr>
          <a:xfrm>
            <a:off x="5587603" y="3859649"/>
            <a:ext cx="3455075" cy="1814513"/>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Las gráficas transforman números en narrativas claras, permitiendo una comprensión intuitiva de patrones y tendencias.</a:t>
            </a:r>
            <a:endParaRPr lang="en-US" sz="1750" dirty="0"/>
          </a:p>
        </p:txBody>
      </p:sp>
      <p:sp>
        <p:nvSpPr>
          <p:cNvPr id="13" name="Shape 7"/>
          <p:cNvSpPr/>
          <p:nvPr/>
        </p:nvSpPr>
        <p:spPr>
          <a:xfrm>
            <a:off x="9640133" y="2998589"/>
            <a:ext cx="4196358" cy="3046214"/>
          </a:xfrm>
          <a:prstGeom prst="roundRect">
            <a:avLst>
              <a:gd name="adj" fmla="val 3127"/>
            </a:avLst>
          </a:prstGeom>
          <a:solidFill>
            <a:srgbClr val="FFFFFF">
              <a:alpha val="95000"/>
            </a:srgbClr>
          </a:solidFill>
          <a:ln w="30480">
            <a:solidFill>
              <a:srgbClr val="C8C9CF"/>
            </a:solidFill>
            <a:prstDash val="solid"/>
          </a:ln>
        </p:spPr>
        <p:txBody>
          <a:bodyPr/>
          <a:lstStyle/>
          <a:p>
            <a:endParaRPr lang="es-AR"/>
          </a:p>
        </p:txBody>
      </p:sp>
      <p:pic>
        <p:nvPicPr>
          <p:cNvPr id="14" name="Image 4" descr="preencoded.png"/>
          <p:cNvPicPr>
            <a:picLocks noChangeAspect="1"/>
          </p:cNvPicPr>
          <p:nvPr/>
        </p:nvPicPr>
        <p:blipFill>
          <a:blip r:embed="rId3"/>
          <a:stretch>
            <a:fillRect/>
          </a:stretch>
        </p:blipFill>
        <p:spPr>
          <a:xfrm>
            <a:off x="9534525" y="2892981"/>
            <a:ext cx="272177" cy="272177"/>
          </a:xfrm>
          <a:prstGeom prst="rect">
            <a:avLst/>
          </a:prstGeom>
        </p:spPr>
      </p:pic>
      <p:pic>
        <p:nvPicPr>
          <p:cNvPr id="15" name="Image 5" descr="preencoded.png"/>
          <p:cNvPicPr>
            <a:picLocks noChangeAspect="1"/>
          </p:cNvPicPr>
          <p:nvPr/>
        </p:nvPicPr>
        <p:blipFill>
          <a:blip r:embed="rId3"/>
          <a:stretch>
            <a:fillRect/>
          </a:stretch>
        </p:blipFill>
        <p:spPr>
          <a:xfrm>
            <a:off x="13669923" y="5878235"/>
            <a:ext cx="272177" cy="272177"/>
          </a:xfrm>
          <a:prstGeom prst="rect">
            <a:avLst/>
          </a:prstGeom>
        </p:spPr>
      </p:pic>
      <p:sp>
        <p:nvSpPr>
          <p:cNvPr id="16" name="Text 8"/>
          <p:cNvSpPr/>
          <p:nvPr/>
        </p:nvSpPr>
        <p:spPr>
          <a:xfrm>
            <a:off x="10010775" y="336923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El Poder de los Datos</a:t>
            </a:r>
            <a:endParaRPr lang="en-US" sz="2200" dirty="0"/>
          </a:p>
        </p:txBody>
      </p:sp>
      <p:sp>
        <p:nvSpPr>
          <p:cNvPr id="17" name="Text 9"/>
          <p:cNvSpPr/>
          <p:nvPr/>
        </p:nvSpPr>
        <p:spPr>
          <a:xfrm>
            <a:off x="10010775" y="3859649"/>
            <a:ext cx="3455075" cy="1814513"/>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Con estas herramientas, estamos listos para transformar datos crudos en decisiones informadas y conocimiento profundo.</a:t>
            </a: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5719CA8-5BF4-51A5-35A7-B8751C72CA58}"/>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59539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1"/>
          <p:cNvSpPr/>
          <p:nvPr/>
        </p:nvSpPr>
        <p:spPr>
          <a:xfrm>
            <a:off x="479703" y="728067"/>
            <a:ext cx="5028724" cy="591145"/>
          </a:xfrm>
          <a:prstGeom prst="rect">
            <a:avLst/>
          </a:prstGeom>
          <a:noFill/>
          <a:ln/>
        </p:spPr>
        <p:txBody>
          <a:bodyPr wrap="none" lIns="0" tIns="0" rIns="0" bIns="0" rtlCol="0" anchor="t"/>
          <a:lstStyle/>
          <a:p>
            <a:pPr marL="0" indent="0" algn="l">
              <a:lnSpc>
                <a:spcPts val="4650"/>
              </a:lnSpc>
              <a:buNone/>
            </a:pPr>
            <a:r>
              <a:rPr lang="en-US" sz="3700" dirty="0">
                <a:solidFill>
                  <a:srgbClr val="505468"/>
                </a:solidFill>
                <a:latin typeface="Instrument Sans Semi Bold" pitchFamily="34" charset="0"/>
                <a:ea typeface="Instrument Sans Semi Bold" pitchFamily="34" charset="-122"/>
                <a:cs typeface="Instrument Sans Semi Bold" pitchFamily="34" charset="-120"/>
              </a:rPr>
              <a:t>¿Qué es la Estadística?</a:t>
            </a:r>
            <a:endParaRPr lang="en-US" sz="3700" dirty="0"/>
          </a:p>
        </p:txBody>
      </p:sp>
      <p:sp>
        <p:nvSpPr>
          <p:cNvPr id="4" name="Text 2"/>
          <p:cNvSpPr/>
          <p:nvPr/>
        </p:nvSpPr>
        <p:spPr>
          <a:xfrm>
            <a:off x="479703" y="1524833"/>
            <a:ext cx="13670994" cy="868496"/>
          </a:xfrm>
          <a:prstGeom prst="rect">
            <a:avLst/>
          </a:prstGeom>
          <a:noFill/>
          <a:ln/>
        </p:spPr>
        <p:txBody>
          <a:bodyPr wrap="square" lIns="0" tIns="0" rIns="0" bIns="0" rtlCol="0" anchor="t"/>
          <a:lstStyle/>
          <a:p>
            <a:pPr marL="0" indent="0" algn="l">
              <a:lnSpc>
                <a:spcPct val="15000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La estadística es mucho más que solo números; es la ciencia de </a:t>
            </a:r>
            <a:r>
              <a:rPr lang="en-US" sz="2000" b="1" dirty="0">
                <a:solidFill>
                  <a:srgbClr val="5B5F71"/>
                </a:solidFill>
                <a:latin typeface="Instrument Sans Medium" pitchFamily="34" charset="0"/>
                <a:ea typeface="Instrument Sans Medium" pitchFamily="34" charset="-122"/>
                <a:cs typeface="Instrument Sans Medium" pitchFamily="34" charset="-120"/>
              </a:rPr>
              <a:t>recoger, organizar, presentar, analizar e interpretar datos numéricos</a:t>
            </a:r>
            <a:r>
              <a:rPr lang="en-US" sz="2000" dirty="0">
                <a:solidFill>
                  <a:srgbClr val="5B5F71"/>
                </a:solidFill>
                <a:latin typeface="Instrument Sans Medium" pitchFamily="34" charset="0"/>
                <a:ea typeface="Instrument Sans Medium" pitchFamily="34" charset="-122"/>
                <a:cs typeface="Instrument Sans Medium" pitchFamily="34" charset="-120"/>
              </a:rPr>
              <a:t> para tomar decisiones más eficaces. Es una herramienta esencial en campos tan diversos como la economía, la medicina o el deporte, transformando datos brutos en conocimiento útil.</a:t>
            </a:r>
            <a:endParaRPr lang="en-US" sz="2000" dirty="0"/>
          </a:p>
        </p:txBody>
      </p:sp>
      <p:pic>
        <p:nvPicPr>
          <p:cNvPr id="5" name="Image 0" descr="preencoded.png"/>
          <p:cNvPicPr>
            <a:picLocks noChangeAspect="1"/>
          </p:cNvPicPr>
          <p:nvPr/>
        </p:nvPicPr>
        <p:blipFill>
          <a:blip r:embed="rId3"/>
          <a:stretch>
            <a:fillRect/>
          </a:stretch>
        </p:blipFill>
        <p:spPr>
          <a:xfrm>
            <a:off x="982504" y="2117408"/>
            <a:ext cx="12665273" cy="7725608"/>
          </a:xfrm>
          <a:prstGeom prst="rect">
            <a:avLst/>
          </a:prstGeom>
        </p:spPr>
      </p:pic>
      <p:sp>
        <p:nvSpPr>
          <p:cNvPr id="6" name="Text 3"/>
          <p:cNvSpPr/>
          <p:nvPr/>
        </p:nvSpPr>
        <p:spPr>
          <a:xfrm>
            <a:off x="1287483" y="3627756"/>
            <a:ext cx="2886453" cy="384490"/>
          </a:xfrm>
          <a:prstGeom prst="rect">
            <a:avLst/>
          </a:prstGeom>
          <a:noFill/>
          <a:ln/>
        </p:spPr>
        <p:txBody>
          <a:bodyPr wrap="none" lIns="0" tIns="0" rIns="0" bIns="0" rtlCol="0" anchor="t"/>
          <a:lstStyle/>
          <a:p>
            <a:pPr marL="0" indent="0" algn="ctr">
              <a:lnSpc>
                <a:spcPts val="1650"/>
              </a:lnSpc>
              <a:buNone/>
            </a:pPr>
            <a:r>
              <a:rPr lang="en-US" sz="1600" b="1" dirty="0">
                <a:solidFill>
                  <a:srgbClr val="5B5F71"/>
                </a:solidFill>
                <a:latin typeface="Instrument Sans Semi Bold" pitchFamily="34" charset="0"/>
                <a:ea typeface="Instrument Sans Semi Bold" pitchFamily="34" charset="-122"/>
                <a:cs typeface="Instrument Sans Semi Bold" pitchFamily="34" charset="-120"/>
              </a:rPr>
              <a:t>Recopilar</a:t>
            </a:r>
            <a:endParaRPr lang="en-US" sz="1600" b="1" dirty="0"/>
          </a:p>
        </p:txBody>
      </p:sp>
      <p:pic>
        <p:nvPicPr>
          <p:cNvPr id="7" name="Image 1" descr="preencoded.png"/>
          <p:cNvPicPr>
            <a:picLocks noChangeAspect="1"/>
          </p:cNvPicPr>
          <p:nvPr/>
        </p:nvPicPr>
        <p:blipFill>
          <a:blip r:embed="rId4"/>
          <a:stretch>
            <a:fillRect/>
          </a:stretch>
        </p:blipFill>
        <p:spPr>
          <a:xfrm>
            <a:off x="2396737" y="4781654"/>
            <a:ext cx="683538" cy="683538"/>
          </a:xfrm>
          <a:prstGeom prst="rect">
            <a:avLst/>
          </a:prstGeom>
        </p:spPr>
      </p:pic>
      <p:sp>
        <p:nvSpPr>
          <p:cNvPr id="8" name="Text 4"/>
          <p:cNvSpPr/>
          <p:nvPr/>
        </p:nvSpPr>
        <p:spPr>
          <a:xfrm>
            <a:off x="3309261" y="7052709"/>
            <a:ext cx="2886453" cy="384490"/>
          </a:xfrm>
          <a:prstGeom prst="rect">
            <a:avLst/>
          </a:prstGeom>
          <a:noFill/>
          <a:ln/>
        </p:spPr>
        <p:txBody>
          <a:bodyPr wrap="none" lIns="0" tIns="0" rIns="0" bIns="0" rtlCol="0" anchor="t"/>
          <a:lstStyle/>
          <a:p>
            <a:pPr algn="ctr">
              <a:lnSpc>
                <a:spcPts val="1650"/>
              </a:lnSpc>
            </a:pPr>
            <a:r>
              <a:rPr lang="en-US" sz="1600" b="1" dirty="0" err="1">
                <a:solidFill>
                  <a:srgbClr val="5B5F71"/>
                </a:solidFill>
                <a:latin typeface="Instrument Sans Semi Bold" pitchFamily="34" charset="0"/>
              </a:rPr>
              <a:t>Organizar</a:t>
            </a:r>
            <a:endParaRPr lang="en-US" sz="1600" b="1" dirty="0">
              <a:solidFill>
                <a:srgbClr val="5B5F71"/>
              </a:solidFill>
              <a:latin typeface="Instrument Sans Semi Bold" pitchFamily="34" charset="0"/>
            </a:endParaRPr>
          </a:p>
        </p:txBody>
      </p:sp>
      <p:pic>
        <p:nvPicPr>
          <p:cNvPr id="9" name="Image 2" descr="preencoded.png"/>
          <p:cNvPicPr>
            <a:picLocks noChangeAspect="1"/>
          </p:cNvPicPr>
          <p:nvPr/>
        </p:nvPicPr>
        <p:blipFill>
          <a:blip r:embed="rId5"/>
          <a:stretch>
            <a:fillRect/>
          </a:stretch>
        </p:blipFill>
        <p:spPr>
          <a:xfrm>
            <a:off x="4541979" y="5198399"/>
            <a:ext cx="683538" cy="683538"/>
          </a:xfrm>
          <a:prstGeom prst="rect">
            <a:avLst/>
          </a:prstGeom>
        </p:spPr>
      </p:pic>
      <p:sp>
        <p:nvSpPr>
          <p:cNvPr id="10" name="Text 5"/>
          <p:cNvSpPr/>
          <p:nvPr/>
        </p:nvSpPr>
        <p:spPr>
          <a:xfrm>
            <a:off x="5768929" y="3996226"/>
            <a:ext cx="2980226" cy="384490"/>
          </a:xfrm>
          <a:prstGeom prst="rect">
            <a:avLst/>
          </a:prstGeom>
          <a:noFill/>
          <a:ln/>
        </p:spPr>
        <p:txBody>
          <a:bodyPr wrap="none" lIns="0" tIns="0" rIns="0" bIns="0" rtlCol="0" anchor="t"/>
          <a:lstStyle/>
          <a:p>
            <a:pPr algn="ctr">
              <a:lnSpc>
                <a:spcPts val="1650"/>
              </a:lnSpc>
            </a:pPr>
            <a:r>
              <a:rPr lang="en-US" sz="1600" b="1" dirty="0" err="1">
                <a:solidFill>
                  <a:srgbClr val="5B5F71"/>
                </a:solidFill>
                <a:latin typeface="Instrument Sans Semi Bold" pitchFamily="34" charset="0"/>
              </a:rPr>
              <a:t>Presentar</a:t>
            </a:r>
            <a:endParaRPr lang="en-US" sz="1600" b="1" dirty="0">
              <a:solidFill>
                <a:srgbClr val="5B5F71"/>
              </a:solidFill>
              <a:latin typeface="Instrument Sans Semi Bold" pitchFamily="34" charset="0"/>
            </a:endParaRPr>
          </a:p>
        </p:txBody>
      </p:sp>
      <p:pic>
        <p:nvPicPr>
          <p:cNvPr id="11" name="Image 3" descr="preencoded.png"/>
          <p:cNvPicPr>
            <a:picLocks noChangeAspect="1"/>
          </p:cNvPicPr>
          <p:nvPr/>
        </p:nvPicPr>
        <p:blipFill>
          <a:blip r:embed="rId6"/>
          <a:stretch>
            <a:fillRect/>
          </a:stretch>
        </p:blipFill>
        <p:spPr>
          <a:xfrm>
            <a:off x="6702813" y="5615143"/>
            <a:ext cx="683538" cy="683538"/>
          </a:xfrm>
          <a:prstGeom prst="rect">
            <a:avLst/>
          </a:prstGeom>
        </p:spPr>
      </p:pic>
      <p:sp>
        <p:nvSpPr>
          <p:cNvPr id="12" name="Text 6"/>
          <p:cNvSpPr/>
          <p:nvPr/>
        </p:nvSpPr>
        <p:spPr>
          <a:xfrm>
            <a:off x="7769773" y="7755685"/>
            <a:ext cx="2886453" cy="384490"/>
          </a:xfrm>
          <a:prstGeom prst="rect">
            <a:avLst/>
          </a:prstGeom>
          <a:noFill/>
          <a:ln/>
        </p:spPr>
        <p:txBody>
          <a:bodyPr wrap="none" lIns="0" tIns="0" rIns="0" bIns="0" rtlCol="0" anchor="t"/>
          <a:lstStyle/>
          <a:p>
            <a:pPr marL="0" indent="0" algn="ctr">
              <a:lnSpc>
                <a:spcPts val="1650"/>
              </a:lnSpc>
              <a:buNone/>
            </a:pPr>
            <a:r>
              <a:rPr lang="en-US" sz="1600" b="1" dirty="0" err="1">
                <a:solidFill>
                  <a:srgbClr val="5B5F71"/>
                </a:solidFill>
                <a:latin typeface="Instrument Sans Semi Bold" pitchFamily="34" charset="0"/>
              </a:rPr>
              <a:t>Analizar</a:t>
            </a:r>
            <a:endParaRPr lang="en-US" sz="1600" b="1" dirty="0">
              <a:solidFill>
                <a:srgbClr val="5B5F71"/>
              </a:solidFill>
              <a:latin typeface="Instrument Sans Semi Bold" pitchFamily="34" charset="0"/>
            </a:endParaRPr>
          </a:p>
        </p:txBody>
      </p:sp>
      <p:pic>
        <p:nvPicPr>
          <p:cNvPr id="13" name="Image 4" descr="preencoded.png"/>
          <p:cNvPicPr>
            <a:picLocks noChangeAspect="1"/>
          </p:cNvPicPr>
          <p:nvPr/>
        </p:nvPicPr>
        <p:blipFill>
          <a:blip r:embed="rId7"/>
          <a:stretch>
            <a:fillRect/>
          </a:stretch>
        </p:blipFill>
        <p:spPr>
          <a:xfrm>
            <a:off x="8863434" y="6031888"/>
            <a:ext cx="683539" cy="683538"/>
          </a:xfrm>
          <a:prstGeom prst="rect">
            <a:avLst/>
          </a:prstGeom>
        </p:spPr>
      </p:pic>
      <p:sp>
        <p:nvSpPr>
          <p:cNvPr id="14" name="Text 7"/>
          <p:cNvSpPr/>
          <p:nvPr/>
        </p:nvSpPr>
        <p:spPr>
          <a:xfrm>
            <a:off x="10331759" y="4800878"/>
            <a:ext cx="2886453" cy="384490"/>
          </a:xfrm>
          <a:prstGeom prst="rect">
            <a:avLst/>
          </a:prstGeom>
          <a:noFill/>
          <a:ln/>
        </p:spPr>
        <p:txBody>
          <a:bodyPr wrap="none" lIns="0" tIns="0" rIns="0" bIns="0" rtlCol="0" anchor="t"/>
          <a:lstStyle/>
          <a:p>
            <a:pPr algn="ctr">
              <a:lnSpc>
                <a:spcPts val="1650"/>
              </a:lnSpc>
            </a:pPr>
            <a:r>
              <a:rPr lang="en-US" sz="1600" b="1" dirty="0" err="1">
                <a:solidFill>
                  <a:srgbClr val="5B5F71"/>
                </a:solidFill>
                <a:latin typeface="Instrument Sans Semi Bold" pitchFamily="34" charset="0"/>
              </a:rPr>
              <a:t>Interpretar</a:t>
            </a:r>
            <a:endParaRPr lang="en-US" sz="1600" b="1" dirty="0">
              <a:solidFill>
                <a:srgbClr val="5B5F71"/>
              </a:solidFill>
              <a:latin typeface="Instrument Sans Semi Bold" pitchFamily="34" charset="0"/>
            </a:endParaRPr>
          </a:p>
        </p:txBody>
      </p:sp>
      <p:pic>
        <p:nvPicPr>
          <p:cNvPr id="15" name="Image 5" descr="preencoded.png"/>
          <p:cNvPicPr>
            <a:picLocks noChangeAspect="1"/>
          </p:cNvPicPr>
          <p:nvPr/>
        </p:nvPicPr>
        <p:blipFill>
          <a:blip r:embed="rId8"/>
          <a:stretch>
            <a:fillRect/>
          </a:stretch>
        </p:blipFill>
        <p:spPr>
          <a:xfrm>
            <a:off x="11163112" y="6479391"/>
            <a:ext cx="683539" cy="683538"/>
          </a:xfrm>
          <a:prstGeom prst="rect">
            <a:avLst/>
          </a:prstGeom>
        </p:spPr>
      </p:pic>
      <p:sp>
        <p:nvSpPr>
          <p:cNvPr id="17" name="Rectángulo 16">
            <a:extLst>
              <a:ext uri="{FF2B5EF4-FFF2-40B4-BE49-F238E27FC236}">
                <a16:creationId xmlns:a16="http://schemas.microsoft.com/office/drawing/2014/main" id="{5A6A23C7-31D5-480C-6323-21C23E3EA464}"/>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4143" y="600313"/>
            <a:ext cx="9663708" cy="682347"/>
          </a:xfrm>
          <a:prstGeom prst="rect">
            <a:avLst/>
          </a:prstGeom>
          <a:noFill/>
          <a:ln/>
        </p:spPr>
        <p:txBody>
          <a:bodyPr wrap="none" lIns="0" tIns="0" rIns="0" bIns="0" rtlCol="0" anchor="t"/>
          <a:lstStyle/>
          <a:p>
            <a:pPr marL="0" indent="0" algn="l">
              <a:lnSpc>
                <a:spcPts val="5350"/>
              </a:lnSpc>
              <a:buNone/>
            </a:pPr>
            <a:r>
              <a:rPr lang="en-US" sz="4250" dirty="0">
                <a:solidFill>
                  <a:srgbClr val="505468"/>
                </a:solidFill>
                <a:latin typeface="Instrument Sans Semi Bold" pitchFamily="34" charset="0"/>
                <a:ea typeface="Instrument Sans Semi Bold" pitchFamily="34" charset="-122"/>
                <a:cs typeface="Instrument Sans Semi Bold" pitchFamily="34" charset="-120"/>
              </a:rPr>
              <a:t>Ramas Clave: Descriptiva e Inferencial</a:t>
            </a:r>
            <a:endParaRPr lang="en-US" sz="4250" dirty="0"/>
          </a:p>
        </p:txBody>
      </p:sp>
      <p:sp>
        <p:nvSpPr>
          <p:cNvPr id="3" name="Text 1"/>
          <p:cNvSpPr/>
          <p:nvPr/>
        </p:nvSpPr>
        <p:spPr>
          <a:xfrm>
            <a:off x="764143" y="1719263"/>
            <a:ext cx="13102114" cy="698659"/>
          </a:xfrm>
          <a:prstGeom prst="rect">
            <a:avLst/>
          </a:prstGeom>
          <a:noFill/>
          <a:ln/>
        </p:spPr>
        <p:txBody>
          <a:bodyPr wrap="square" lIns="0" tIns="0" rIns="0" bIns="0" rtlCol="0" anchor="t"/>
          <a:lstStyle/>
          <a:p>
            <a:pPr marL="0" indent="0" algn="l">
              <a:lnSpc>
                <a:spcPts val="2750"/>
              </a:lnSpc>
              <a:buNone/>
            </a:pPr>
            <a:r>
              <a:rPr lang="en-US" dirty="0">
                <a:solidFill>
                  <a:srgbClr val="5B5F71"/>
                </a:solidFill>
                <a:latin typeface="Instrument Sans Medium" pitchFamily="34" charset="0"/>
                <a:ea typeface="Instrument Sans Medium" pitchFamily="34" charset="-122"/>
                <a:cs typeface="Instrument Sans Medium" pitchFamily="34" charset="-120"/>
              </a:rPr>
              <a:t>La estadística se divide en dos grandes ramas, cada una con un propósito distinto pero complementario. Ambas son fundamentales para el análisis completo de los datos.</a:t>
            </a:r>
            <a:endParaRPr lang="en-US" dirty="0"/>
          </a:p>
        </p:txBody>
      </p:sp>
      <p:sp>
        <p:nvSpPr>
          <p:cNvPr id="4" name="Text 2"/>
          <p:cNvSpPr/>
          <p:nvPr/>
        </p:nvSpPr>
        <p:spPr>
          <a:xfrm>
            <a:off x="764143" y="2881789"/>
            <a:ext cx="3526750" cy="409337"/>
          </a:xfrm>
          <a:prstGeom prst="rect">
            <a:avLst/>
          </a:prstGeom>
          <a:noFill/>
          <a:ln/>
        </p:spPr>
        <p:txBody>
          <a:bodyPr wrap="none" lIns="0" tIns="0" rIns="0" bIns="0" rtlCol="0" anchor="t"/>
          <a:lstStyle/>
          <a:p>
            <a:pPr marL="0" indent="0" algn="l">
              <a:lnSpc>
                <a:spcPts val="3200"/>
              </a:lnSpc>
              <a:buNone/>
            </a:pPr>
            <a:r>
              <a:rPr lang="en-US" sz="2550" dirty="0">
                <a:solidFill>
                  <a:srgbClr val="505468"/>
                </a:solidFill>
                <a:latin typeface="Instrument Sans Semi Bold" pitchFamily="34" charset="0"/>
                <a:ea typeface="Instrument Sans Semi Bold" pitchFamily="34" charset="-122"/>
                <a:cs typeface="Instrument Sans Semi Bold" pitchFamily="34" charset="-120"/>
              </a:rPr>
              <a:t>Estadística Descriptiva</a:t>
            </a:r>
            <a:endParaRPr lang="en-US" sz="2550" dirty="0"/>
          </a:p>
        </p:txBody>
      </p:sp>
      <p:sp>
        <p:nvSpPr>
          <p:cNvPr id="5" name="Shape 3"/>
          <p:cNvSpPr/>
          <p:nvPr/>
        </p:nvSpPr>
        <p:spPr>
          <a:xfrm>
            <a:off x="764143" y="3536752"/>
            <a:ext cx="6284714" cy="3851196"/>
          </a:xfrm>
          <a:prstGeom prst="roundRect">
            <a:avLst>
              <a:gd name="adj" fmla="val 3799"/>
            </a:avLst>
          </a:prstGeom>
          <a:solidFill>
            <a:srgbClr val="FFFFFF">
              <a:alpha val="95000"/>
            </a:srgbClr>
          </a:solidFill>
          <a:ln w="30480">
            <a:solidFill>
              <a:srgbClr val="C8C9CF"/>
            </a:solidFill>
            <a:prstDash val="solid"/>
          </a:ln>
        </p:spPr>
        <p:txBody>
          <a:bodyPr/>
          <a:lstStyle/>
          <a:p>
            <a:endParaRPr lang="es-AR" sz="2000"/>
          </a:p>
        </p:txBody>
      </p:sp>
      <p:pic>
        <p:nvPicPr>
          <p:cNvPr id="6" name="Image 0" descr="preencoded.png"/>
          <p:cNvPicPr>
            <a:picLocks noChangeAspect="1"/>
          </p:cNvPicPr>
          <p:nvPr/>
        </p:nvPicPr>
        <p:blipFill>
          <a:blip r:embed="rId3"/>
          <a:stretch>
            <a:fillRect/>
          </a:stretch>
        </p:blipFill>
        <p:spPr>
          <a:xfrm>
            <a:off x="733663" y="3536752"/>
            <a:ext cx="121920" cy="3851196"/>
          </a:xfrm>
          <a:prstGeom prst="rect">
            <a:avLst/>
          </a:prstGeom>
        </p:spPr>
      </p:pic>
      <p:sp>
        <p:nvSpPr>
          <p:cNvPr id="7" name="Text 4"/>
          <p:cNvSpPr/>
          <p:nvPr/>
        </p:nvSpPr>
        <p:spPr>
          <a:xfrm>
            <a:off x="1104305" y="3785473"/>
            <a:ext cx="2729151" cy="341114"/>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Organizar y Resumir</a:t>
            </a:r>
            <a:endParaRPr lang="en-US" sz="2100" dirty="0"/>
          </a:p>
        </p:txBody>
      </p:sp>
      <p:sp>
        <p:nvSpPr>
          <p:cNvPr id="8" name="Text 5"/>
          <p:cNvSpPr/>
          <p:nvPr/>
        </p:nvSpPr>
        <p:spPr>
          <a:xfrm>
            <a:off x="1104305" y="4344829"/>
            <a:ext cx="5695831" cy="1397318"/>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Aquí, el objetivo es simplificar y describir las características importantes de un conjunto de datos. Pensemos en ella como la narradora de historias de los datos, contándonos qué ha ocurrido.</a:t>
            </a:r>
            <a:endParaRPr lang="en-US" sz="1700" dirty="0"/>
          </a:p>
        </p:txBody>
      </p:sp>
      <p:sp>
        <p:nvSpPr>
          <p:cNvPr id="9" name="Text 6"/>
          <p:cNvSpPr/>
          <p:nvPr/>
        </p:nvSpPr>
        <p:spPr>
          <a:xfrm>
            <a:off x="1104305" y="5938599"/>
            <a:ext cx="5695831" cy="349329"/>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5F71"/>
                </a:solidFill>
                <a:latin typeface="Instrument Sans Medium" pitchFamily="34" charset="0"/>
                <a:ea typeface="Instrument Sans Medium" pitchFamily="34" charset="-122"/>
                <a:cs typeface="Instrument Sans Medium" pitchFamily="34" charset="-120"/>
              </a:rPr>
              <a:t>Tablas de frecuencia</a:t>
            </a:r>
            <a:endParaRPr lang="en-US" sz="1700" dirty="0"/>
          </a:p>
        </p:txBody>
      </p:sp>
      <p:sp>
        <p:nvSpPr>
          <p:cNvPr id="10" name="Text 7"/>
          <p:cNvSpPr/>
          <p:nvPr/>
        </p:nvSpPr>
        <p:spPr>
          <a:xfrm>
            <a:off x="1104305" y="6364248"/>
            <a:ext cx="5695831" cy="349329"/>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5F71"/>
                </a:solidFill>
                <a:latin typeface="Instrument Sans Medium" pitchFamily="34" charset="0"/>
                <a:ea typeface="Instrument Sans Medium" pitchFamily="34" charset="-122"/>
                <a:cs typeface="Instrument Sans Medium" pitchFamily="34" charset="-120"/>
              </a:rPr>
              <a:t>Medidas de ubicación (promedio, mediana)</a:t>
            </a:r>
            <a:endParaRPr lang="en-US" sz="1700" dirty="0"/>
          </a:p>
        </p:txBody>
      </p:sp>
      <p:sp>
        <p:nvSpPr>
          <p:cNvPr id="11" name="Text 8"/>
          <p:cNvSpPr/>
          <p:nvPr/>
        </p:nvSpPr>
        <p:spPr>
          <a:xfrm>
            <a:off x="1104305" y="6789896"/>
            <a:ext cx="5695831" cy="349329"/>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5F71"/>
                </a:solidFill>
                <a:latin typeface="Instrument Sans Medium" pitchFamily="34" charset="0"/>
                <a:ea typeface="Instrument Sans Medium" pitchFamily="34" charset="-122"/>
                <a:cs typeface="Instrument Sans Medium" pitchFamily="34" charset="-120"/>
              </a:rPr>
              <a:t>Medidas de dispersión (rango, desviación)</a:t>
            </a:r>
            <a:endParaRPr lang="en-US" sz="1700" dirty="0"/>
          </a:p>
        </p:txBody>
      </p:sp>
      <p:sp>
        <p:nvSpPr>
          <p:cNvPr id="12" name="Text 9"/>
          <p:cNvSpPr/>
          <p:nvPr/>
        </p:nvSpPr>
        <p:spPr>
          <a:xfrm>
            <a:off x="7589163" y="2881789"/>
            <a:ext cx="3387209" cy="409337"/>
          </a:xfrm>
          <a:prstGeom prst="rect">
            <a:avLst/>
          </a:prstGeom>
          <a:noFill/>
          <a:ln/>
        </p:spPr>
        <p:txBody>
          <a:bodyPr wrap="none" lIns="0" tIns="0" rIns="0" bIns="0" rtlCol="0" anchor="t"/>
          <a:lstStyle/>
          <a:p>
            <a:pPr marL="0" indent="0" algn="l">
              <a:lnSpc>
                <a:spcPts val="3200"/>
              </a:lnSpc>
              <a:buNone/>
            </a:pPr>
            <a:r>
              <a:rPr lang="en-US" sz="2550" dirty="0">
                <a:solidFill>
                  <a:srgbClr val="505468"/>
                </a:solidFill>
                <a:latin typeface="Instrument Sans Semi Bold" pitchFamily="34" charset="0"/>
                <a:ea typeface="Instrument Sans Semi Bold" pitchFamily="34" charset="-122"/>
                <a:cs typeface="Instrument Sans Semi Bold" pitchFamily="34" charset="-120"/>
              </a:rPr>
              <a:t>Estadística Inferencial</a:t>
            </a:r>
            <a:endParaRPr lang="en-US" sz="2550" dirty="0"/>
          </a:p>
        </p:txBody>
      </p:sp>
      <p:sp>
        <p:nvSpPr>
          <p:cNvPr id="13" name="Shape 10"/>
          <p:cNvSpPr/>
          <p:nvPr/>
        </p:nvSpPr>
        <p:spPr>
          <a:xfrm>
            <a:off x="7589163" y="3536752"/>
            <a:ext cx="6284714" cy="3851196"/>
          </a:xfrm>
          <a:prstGeom prst="roundRect">
            <a:avLst>
              <a:gd name="adj" fmla="val 3799"/>
            </a:avLst>
          </a:prstGeom>
          <a:solidFill>
            <a:srgbClr val="FFFFFF">
              <a:alpha val="95000"/>
            </a:srgbClr>
          </a:solidFill>
          <a:ln w="30480">
            <a:solidFill>
              <a:srgbClr val="C8C9CF"/>
            </a:solidFill>
            <a:prstDash val="solid"/>
          </a:ln>
        </p:spPr>
        <p:txBody>
          <a:bodyPr/>
          <a:lstStyle/>
          <a:p>
            <a:endParaRPr lang="es-AR"/>
          </a:p>
        </p:txBody>
      </p:sp>
      <p:pic>
        <p:nvPicPr>
          <p:cNvPr id="14" name="Image 1" descr="preencoded.png"/>
          <p:cNvPicPr>
            <a:picLocks noChangeAspect="1"/>
          </p:cNvPicPr>
          <p:nvPr/>
        </p:nvPicPr>
        <p:blipFill>
          <a:blip r:embed="rId3"/>
          <a:stretch>
            <a:fillRect/>
          </a:stretch>
        </p:blipFill>
        <p:spPr>
          <a:xfrm>
            <a:off x="7558683" y="3536752"/>
            <a:ext cx="121920" cy="3851196"/>
          </a:xfrm>
          <a:prstGeom prst="rect">
            <a:avLst/>
          </a:prstGeom>
        </p:spPr>
      </p:pic>
      <p:sp>
        <p:nvSpPr>
          <p:cNvPr id="15" name="Text 11"/>
          <p:cNvSpPr/>
          <p:nvPr/>
        </p:nvSpPr>
        <p:spPr>
          <a:xfrm>
            <a:off x="7929324" y="3785473"/>
            <a:ext cx="2819757" cy="341114"/>
          </a:xfrm>
          <a:prstGeom prst="rect">
            <a:avLst/>
          </a:prstGeom>
          <a:noFill/>
          <a:ln/>
        </p:spPr>
        <p:txBody>
          <a:bodyPr wrap="none" lIns="0" tIns="0" rIns="0" bIns="0" rtlCol="0" anchor="t"/>
          <a:lstStyle/>
          <a:p>
            <a:pPr marL="0" indent="0" algn="l">
              <a:lnSpc>
                <a:spcPts val="2650"/>
              </a:lnSpc>
              <a:buNone/>
            </a:pPr>
            <a:r>
              <a:rPr lang="en-US" sz="2100" dirty="0">
                <a:solidFill>
                  <a:srgbClr val="5B5F71"/>
                </a:solidFill>
                <a:latin typeface="Instrument Sans Semi Bold" pitchFamily="34" charset="0"/>
                <a:ea typeface="Instrument Sans Semi Bold" pitchFamily="34" charset="-122"/>
                <a:cs typeface="Instrument Sans Semi Bold" pitchFamily="34" charset="-120"/>
              </a:rPr>
              <a:t>Predecir y Generalizar</a:t>
            </a:r>
            <a:endParaRPr lang="en-US" sz="2100" dirty="0"/>
          </a:p>
        </p:txBody>
      </p:sp>
      <p:sp>
        <p:nvSpPr>
          <p:cNvPr id="16" name="Text 12"/>
          <p:cNvSpPr/>
          <p:nvPr/>
        </p:nvSpPr>
        <p:spPr>
          <a:xfrm>
            <a:off x="7929324" y="4344829"/>
            <a:ext cx="5695831" cy="1397318"/>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Instrument Sans Medium" pitchFamily="34" charset="0"/>
                <a:ea typeface="Instrument Sans Medium" pitchFamily="34" charset="-122"/>
                <a:cs typeface="Instrument Sans Medium" pitchFamily="34" charset="-120"/>
              </a:rPr>
              <a:t>Esta rama va más allá de la simple descripción. Se utiliza para hacer predicciones o inferencias sobre una población basándose en una pequeña porción de ella: la muestra.</a:t>
            </a:r>
            <a:endParaRPr lang="en-US" sz="1700" dirty="0"/>
          </a:p>
        </p:txBody>
      </p:sp>
      <p:sp>
        <p:nvSpPr>
          <p:cNvPr id="17" name="Text 13"/>
          <p:cNvSpPr/>
          <p:nvPr/>
        </p:nvSpPr>
        <p:spPr>
          <a:xfrm>
            <a:off x="7929324" y="5938599"/>
            <a:ext cx="5695831" cy="349329"/>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5F71"/>
                </a:solidFill>
                <a:latin typeface="Instrument Sans Medium" pitchFamily="34" charset="0"/>
                <a:ea typeface="Instrument Sans Medium" pitchFamily="34" charset="-122"/>
                <a:cs typeface="Instrument Sans Medium" pitchFamily="34" charset="-120"/>
              </a:rPr>
              <a:t>Estimación de parámetros</a:t>
            </a:r>
            <a:endParaRPr lang="en-US" sz="1700" dirty="0"/>
          </a:p>
        </p:txBody>
      </p:sp>
      <p:sp>
        <p:nvSpPr>
          <p:cNvPr id="18" name="Text 14"/>
          <p:cNvSpPr/>
          <p:nvPr/>
        </p:nvSpPr>
        <p:spPr>
          <a:xfrm>
            <a:off x="7929324" y="6364248"/>
            <a:ext cx="5695831" cy="349329"/>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5F71"/>
                </a:solidFill>
                <a:latin typeface="Instrument Sans Medium" pitchFamily="34" charset="0"/>
                <a:ea typeface="Instrument Sans Medium" pitchFamily="34" charset="-122"/>
                <a:cs typeface="Instrument Sans Medium" pitchFamily="34" charset="-120"/>
              </a:rPr>
              <a:t>Prueba de hipótesis</a:t>
            </a:r>
            <a:endParaRPr lang="en-US" sz="1700" dirty="0"/>
          </a:p>
        </p:txBody>
      </p:sp>
      <p:sp>
        <p:nvSpPr>
          <p:cNvPr id="19" name="Text 15"/>
          <p:cNvSpPr/>
          <p:nvPr/>
        </p:nvSpPr>
        <p:spPr>
          <a:xfrm>
            <a:off x="7929324" y="6789896"/>
            <a:ext cx="5695831" cy="349329"/>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5B5F71"/>
                </a:solidFill>
                <a:latin typeface="Instrument Sans Medium" pitchFamily="34" charset="0"/>
                <a:ea typeface="Instrument Sans Medium" pitchFamily="34" charset="-122"/>
                <a:cs typeface="Instrument Sans Medium" pitchFamily="34" charset="-120"/>
              </a:rPr>
              <a:t>Modelos predictivos</a:t>
            </a:r>
            <a:endParaRPr lang="en-US" sz="1700" dirty="0"/>
          </a:p>
        </p:txBody>
      </p:sp>
      <p:sp>
        <p:nvSpPr>
          <p:cNvPr id="20" name="Rectángulo 19">
            <a:extLst>
              <a:ext uri="{FF2B5EF4-FFF2-40B4-BE49-F238E27FC236}">
                <a16:creationId xmlns:a16="http://schemas.microsoft.com/office/drawing/2014/main" id="{86655735-2F9B-C3E6-7421-7B96E4003F3E}"/>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4">
    <p:bg>
      <p:bgPr>
        <a:solidFill>
          <a:schemeClr val="bg1"/>
        </a:solidFill>
        <a:effectLst/>
      </p:bgPr>
    </p:bg>
    <p:spTree>
      <p:nvGrpSpPr>
        <p:cNvPr id="1" name=""/>
        <p:cNvGrpSpPr/>
        <p:nvPr/>
      </p:nvGrpSpPr>
      <p:grpSpPr>
        <a:xfrm>
          <a:off x="0" y="0"/>
          <a:ext cx="0" cy="0"/>
          <a:chOff x="0" y="0"/>
          <a:chExt cx="0" cy="0"/>
        </a:xfrm>
      </p:grpSpPr>
      <p:sp>
        <p:nvSpPr>
          <p:cNvPr id="2" name="Text 0"/>
          <p:cNvSpPr/>
          <p:nvPr/>
        </p:nvSpPr>
        <p:spPr>
          <a:xfrm>
            <a:off x="4382929" y="456486"/>
            <a:ext cx="5864423" cy="715923"/>
          </a:xfrm>
          <a:prstGeom prst="rect">
            <a:avLst/>
          </a:prstGeom>
          <a:noFill/>
          <a:ln/>
        </p:spPr>
        <p:txBody>
          <a:bodyPr wrap="none" lIns="0" tIns="0" rIns="0" bIns="0" rtlCol="0" anchor="t"/>
          <a:lstStyle/>
          <a:p>
            <a:pPr marL="0" indent="0" algn="ctr">
              <a:lnSpc>
                <a:spcPts val="5600"/>
              </a:lnSpc>
              <a:buNone/>
            </a:pPr>
            <a:r>
              <a:rPr lang="en-US" sz="4800" dirty="0">
                <a:latin typeface="Instrument Sans Semi Bold" pitchFamily="34" charset="0"/>
                <a:ea typeface="Instrument Sans Semi Bold" pitchFamily="34" charset="-122"/>
                <a:cs typeface="Instrument Sans Semi Bold" pitchFamily="34" charset="-120"/>
              </a:rPr>
              <a:t>Población vs. Muestra</a:t>
            </a:r>
            <a:endParaRPr lang="en-US" sz="4800" dirty="0"/>
          </a:p>
        </p:txBody>
      </p:sp>
      <p:sp>
        <p:nvSpPr>
          <p:cNvPr id="3" name="Text 1"/>
          <p:cNvSpPr/>
          <p:nvPr/>
        </p:nvSpPr>
        <p:spPr>
          <a:xfrm>
            <a:off x="581025" y="1504355"/>
            <a:ext cx="13468350" cy="265509"/>
          </a:xfrm>
          <a:prstGeom prst="rect">
            <a:avLst/>
          </a:prstGeom>
          <a:noFill/>
          <a:ln/>
        </p:spPr>
        <p:txBody>
          <a:bodyPr wrap="none" lIns="0" tIns="0" rIns="0" bIns="0" rtlCol="0" anchor="t"/>
          <a:lstStyle/>
          <a:p>
            <a:pPr marL="0" indent="0" algn="ctr">
              <a:lnSpc>
                <a:spcPts val="2050"/>
              </a:lnSpc>
              <a:buNone/>
            </a:pPr>
            <a:r>
              <a:rPr lang="en-US" dirty="0">
                <a:solidFill>
                  <a:srgbClr val="5B5F71"/>
                </a:solidFill>
                <a:latin typeface="Instrument Sans Medium" pitchFamily="34" charset="0"/>
              </a:rPr>
              <a:t>Comprender la diferencia entre estos dos conceptos es vital para el diseño y la interpretación de cualquier estudio estadístico</a:t>
            </a:r>
            <a:r>
              <a:rPr lang="en-US" dirty="0">
                <a:latin typeface="Instrument Sans Medium" pitchFamily="34" charset="0"/>
                <a:ea typeface="Instrument Sans Medium" pitchFamily="34" charset="-122"/>
                <a:cs typeface="Instrument Sans Medium" pitchFamily="34" charset="-120"/>
              </a:rPr>
              <a:t>.</a:t>
            </a:r>
            <a:endParaRPr lang="en-US" dirty="0"/>
          </a:p>
        </p:txBody>
      </p:sp>
      <p:sp>
        <p:nvSpPr>
          <p:cNvPr id="6" name="Text 2"/>
          <p:cNvSpPr/>
          <p:nvPr/>
        </p:nvSpPr>
        <p:spPr>
          <a:xfrm>
            <a:off x="744080" y="5526825"/>
            <a:ext cx="2075259" cy="259318"/>
          </a:xfrm>
          <a:prstGeom prst="rect">
            <a:avLst/>
          </a:prstGeom>
          <a:noFill/>
          <a:ln/>
        </p:spPr>
        <p:txBody>
          <a:bodyPr wrap="none" lIns="0" tIns="0" rIns="0" bIns="0" rtlCol="0" anchor="t"/>
          <a:lstStyle/>
          <a:p>
            <a:pPr marL="0" indent="0" algn="l">
              <a:lnSpc>
                <a:spcPts val="2000"/>
              </a:lnSpc>
              <a:buNone/>
            </a:pPr>
            <a:r>
              <a:rPr lang="en-US" sz="2000" dirty="0">
                <a:solidFill>
                  <a:srgbClr val="5B5F71"/>
                </a:solidFill>
                <a:latin typeface="Instrument Sans Medium" pitchFamily="34" charset="0"/>
              </a:rPr>
              <a:t>POBLACIÓN</a:t>
            </a:r>
          </a:p>
        </p:txBody>
      </p:sp>
      <p:sp>
        <p:nvSpPr>
          <p:cNvPr id="7" name="Text 3"/>
          <p:cNvSpPr/>
          <p:nvPr/>
        </p:nvSpPr>
        <p:spPr>
          <a:xfrm>
            <a:off x="744080" y="5988211"/>
            <a:ext cx="5187487" cy="1858566"/>
          </a:xfrm>
          <a:prstGeom prst="rect">
            <a:avLst/>
          </a:prstGeom>
          <a:noFill/>
          <a:ln/>
        </p:spPr>
        <p:txBody>
          <a:bodyPr wrap="square" lIns="0" tIns="0" rIns="0" bIns="0" rtlCol="0" anchor="t"/>
          <a:lstStyle/>
          <a:p>
            <a:pPr marL="0" indent="0" algn="just">
              <a:lnSpc>
                <a:spcPts val="2050"/>
              </a:lnSpc>
              <a:buNone/>
            </a:pPr>
            <a:r>
              <a:rPr lang="en-US" dirty="0">
                <a:solidFill>
                  <a:srgbClr val="5B5F71"/>
                </a:solidFill>
                <a:latin typeface="Instrument Sans Medium" pitchFamily="34" charset="0"/>
              </a:rPr>
              <a:t>Es </a:t>
            </a:r>
            <a:r>
              <a:rPr lang="en-US" dirty="0" err="1">
                <a:solidFill>
                  <a:srgbClr val="5B5F71"/>
                </a:solidFill>
                <a:latin typeface="Instrument Sans Medium" pitchFamily="34" charset="0"/>
              </a:rPr>
              <a:t>el</a:t>
            </a:r>
            <a:r>
              <a:rPr lang="en-US" dirty="0">
                <a:solidFill>
                  <a:srgbClr val="5B5F71"/>
                </a:solidFill>
                <a:latin typeface="Instrument Sans Medium" pitchFamily="34" charset="0"/>
              </a:rPr>
              <a:t> conjunto </a:t>
            </a:r>
            <a:r>
              <a:rPr lang="en-US" dirty="0" err="1">
                <a:solidFill>
                  <a:srgbClr val="5B5F71"/>
                </a:solidFill>
                <a:latin typeface="Instrument Sans Medium" pitchFamily="34" charset="0"/>
              </a:rPr>
              <a:t>completo</a:t>
            </a:r>
            <a:r>
              <a:rPr lang="en-US" dirty="0">
                <a:solidFill>
                  <a:srgbClr val="5B5F71"/>
                </a:solidFill>
                <a:latin typeface="Instrument Sans Medium" pitchFamily="34" charset="0"/>
              </a:rPr>
              <a:t> de todos los individuos, objetos o medidas que nos interesan estudiar. Puede ser desde todos los estudiantes de un país hasta cada grano de arena en una playa específica. Es el universo de nuestro </a:t>
            </a:r>
            <a:r>
              <a:rPr lang="en-US" dirty="0" err="1">
                <a:solidFill>
                  <a:srgbClr val="5B5F71"/>
                </a:solidFill>
                <a:latin typeface="Instrument Sans Medium" pitchFamily="34" charset="0"/>
              </a:rPr>
              <a:t>estudio</a:t>
            </a:r>
            <a:r>
              <a:rPr lang="en-US" dirty="0">
                <a:solidFill>
                  <a:srgbClr val="5B5F71"/>
                </a:solidFill>
                <a:latin typeface="Instrument Sans Medium" pitchFamily="34" charset="0"/>
              </a:rPr>
              <a:t>.</a:t>
            </a:r>
          </a:p>
        </p:txBody>
      </p:sp>
      <p:sp>
        <p:nvSpPr>
          <p:cNvPr id="9" name="Text 4"/>
          <p:cNvSpPr/>
          <p:nvPr/>
        </p:nvSpPr>
        <p:spPr>
          <a:xfrm>
            <a:off x="8187826" y="5526825"/>
            <a:ext cx="2075259" cy="259318"/>
          </a:xfrm>
          <a:prstGeom prst="rect">
            <a:avLst/>
          </a:prstGeom>
          <a:noFill/>
          <a:ln/>
        </p:spPr>
        <p:txBody>
          <a:bodyPr wrap="none" lIns="0" tIns="0" rIns="0" bIns="0" rtlCol="0" anchor="t"/>
          <a:lstStyle/>
          <a:p>
            <a:pPr marL="0" indent="0" algn="l">
              <a:lnSpc>
                <a:spcPts val="2000"/>
              </a:lnSpc>
              <a:buNone/>
            </a:pPr>
            <a:r>
              <a:rPr lang="en-US" sz="2000" dirty="0">
                <a:solidFill>
                  <a:srgbClr val="5B5F71"/>
                </a:solidFill>
                <a:latin typeface="Instrument Sans Medium" pitchFamily="34" charset="0"/>
              </a:rPr>
              <a:t>MUESTRA</a:t>
            </a:r>
          </a:p>
        </p:txBody>
      </p:sp>
      <p:sp>
        <p:nvSpPr>
          <p:cNvPr id="10" name="Text 5"/>
          <p:cNvSpPr/>
          <p:nvPr/>
        </p:nvSpPr>
        <p:spPr>
          <a:xfrm>
            <a:off x="8187826" y="5988211"/>
            <a:ext cx="5443953" cy="1593056"/>
          </a:xfrm>
          <a:prstGeom prst="rect">
            <a:avLst/>
          </a:prstGeom>
          <a:noFill/>
          <a:ln/>
        </p:spPr>
        <p:txBody>
          <a:bodyPr wrap="square" lIns="0" tIns="0" rIns="0" bIns="0" rtlCol="0" anchor="t"/>
          <a:lstStyle/>
          <a:p>
            <a:pPr algn="just">
              <a:lnSpc>
                <a:spcPts val="2050"/>
              </a:lnSpc>
            </a:pPr>
            <a:r>
              <a:rPr lang="en-US" dirty="0">
                <a:solidFill>
                  <a:srgbClr val="5B5F71"/>
                </a:solidFill>
                <a:latin typeface="Instrument Sans Medium" pitchFamily="34" charset="0"/>
              </a:rPr>
              <a:t>Es </a:t>
            </a:r>
            <a:r>
              <a:rPr lang="en-US" dirty="0" err="1">
                <a:solidFill>
                  <a:srgbClr val="5B5F71"/>
                </a:solidFill>
                <a:latin typeface="Instrument Sans Medium" pitchFamily="34" charset="0"/>
              </a:rPr>
              <a:t>una</a:t>
            </a:r>
            <a:r>
              <a:rPr lang="en-US" dirty="0">
                <a:solidFill>
                  <a:srgbClr val="5B5F71"/>
                </a:solidFill>
                <a:latin typeface="Instrument Sans Medium" pitchFamily="34" charset="0"/>
              </a:rPr>
              <a:t> porción o </a:t>
            </a:r>
            <a:r>
              <a:rPr lang="en-US" dirty="0" err="1">
                <a:solidFill>
                  <a:srgbClr val="5B5F71"/>
                </a:solidFill>
                <a:latin typeface="Instrument Sans Medium" pitchFamily="34" charset="0"/>
              </a:rPr>
              <a:t>subconjunto</a:t>
            </a:r>
            <a:r>
              <a:rPr lang="en-US" dirty="0">
                <a:solidFill>
                  <a:srgbClr val="5B5F71"/>
                </a:solidFill>
                <a:latin typeface="Instrument Sans Medium" pitchFamily="34" charset="0"/>
              </a:rPr>
              <a:t> representativo de la población. Tomamos una muestra cuando estudiar a toda la población es inviable por costes, tiempo o dificultad. A partir de ella, intentamos sacar conclusiones sobre el total.</a:t>
            </a:r>
          </a:p>
        </p:txBody>
      </p:sp>
      <p:pic>
        <p:nvPicPr>
          <p:cNvPr id="1026" name="Picture 2">
            <a:extLst>
              <a:ext uri="{FF2B5EF4-FFF2-40B4-BE49-F238E27FC236}">
                <a16:creationId xmlns:a16="http://schemas.microsoft.com/office/drawing/2014/main" id="{4B4D6E2C-6D9C-4091-BEA6-FF8F12867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196" y="1971933"/>
            <a:ext cx="6681514" cy="32888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8178" y="517208"/>
            <a:ext cx="4701897" cy="587693"/>
          </a:xfrm>
          <a:prstGeom prst="rect">
            <a:avLst/>
          </a:prstGeom>
          <a:noFill/>
          <a:ln/>
        </p:spPr>
        <p:txBody>
          <a:bodyPr wrap="none" lIns="0" tIns="0" rIns="0" bIns="0" rtlCol="0" anchor="t"/>
          <a:lstStyle/>
          <a:p>
            <a:pPr marL="0" indent="0" algn="l">
              <a:lnSpc>
                <a:spcPts val="4600"/>
              </a:lnSpc>
              <a:buNone/>
            </a:pPr>
            <a:r>
              <a:rPr lang="en-US" sz="3700" dirty="0">
                <a:solidFill>
                  <a:srgbClr val="505468"/>
                </a:solidFill>
                <a:latin typeface="Instrument Sans Semi Bold" pitchFamily="34" charset="0"/>
                <a:ea typeface="Instrument Sans Semi Bold" pitchFamily="34" charset="-122"/>
                <a:cs typeface="Instrument Sans Semi Bold" pitchFamily="34" charset="-120"/>
              </a:rPr>
              <a:t>¿Por </a:t>
            </a:r>
            <a:r>
              <a:rPr lang="en-US" sz="3700" dirty="0" err="1">
                <a:solidFill>
                  <a:srgbClr val="505468"/>
                </a:solidFill>
                <a:latin typeface="Instrument Sans Semi Bold" pitchFamily="34" charset="0"/>
                <a:ea typeface="Instrument Sans Semi Bold" pitchFamily="34" charset="-122"/>
                <a:cs typeface="Instrument Sans Semi Bold" pitchFamily="34" charset="-120"/>
              </a:rPr>
              <a:t>qué</a:t>
            </a:r>
            <a:r>
              <a:rPr lang="en-US" sz="3700" dirty="0">
                <a:solidFill>
                  <a:srgbClr val="505468"/>
                </a:solidFill>
                <a:latin typeface="Instrument Sans Semi Bold" pitchFamily="34" charset="0"/>
                <a:ea typeface="Instrument Sans Semi Bold" pitchFamily="34" charset="-122"/>
                <a:cs typeface="Instrument Sans Semi Bold" pitchFamily="34" charset="-120"/>
              </a:rPr>
              <a:t> </a:t>
            </a:r>
            <a:r>
              <a:rPr lang="en-US" sz="3700" dirty="0" err="1">
                <a:solidFill>
                  <a:srgbClr val="505468"/>
                </a:solidFill>
                <a:latin typeface="Instrument Sans Semi Bold" pitchFamily="34" charset="0"/>
                <a:ea typeface="Instrument Sans Semi Bold" pitchFamily="34" charset="-122"/>
                <a:cs typeface="Instrument Sans Semi Bold" pitchFamily="34" charset="-120"/>
              </a:rPr>
              <a:t>trabajar</a:t>
            </a:r>
            <a:r>
              <a:rPr lang="en-US" sz="3700" dirty="0">
                <a:solidFill>
                  <a:srgbClr val="505468"/>
                </a:solidFill>
                <a:latin typeface="Instrument Sans Semi Bold" pitchFamily="34" charset="0"/>
                <a:ea typeface="Instrument Sans Semi Bold" pitchFamily="34" charset="-122"/>
                <a:cs typeface="Instrument Sans Semi Bold" pitchFamily="34" charset="-120"/>
              </a:rPr>
              <a:t> con </a:t>
            </a:r>
            <a:r>
              <a:rPr lang="en-US" sz="3700" dirty="0" err="1">
                <a:solidFill>
                  <a:srgbClr val="505468"/>
                </a:solidFill>
                <a:latin typeface="Instrument Sans Semi Bold" pitchFamily="34" charset="0"/>
                <a:ea typeface="Instrument Sans Semi Bold" pitchFamily="34" charset="-122"/>
                <a:cs typeface="Instrument Sans Semi Bold" pitchFamily="34" charset="-120"/>
              </a:rPr>
              <a:t>Muestras</a:t>
            </a:r>
            <a:r>
              <a:rPr lang="en-US" sz="3700" dirty="0">
                <a:solidFill>
                  <a:srgbClr val="505468"/>
                </a:solidFill>
                <a:latin typeface="Instrument Sans Semi Bold" pitchFamily="34" charset="0"/>
                <a:ea typeface="Instrument Sans Semi Bold" pitchFamily="34" charset="-122"/>
                <a:cs typeface="Instrument Sans Semi Bold" pitchFamily="34" charset="-120"/>
              </a:rPr>
              <a:t>?</a:t>
            </a:r>
            <a:endParaRPr lang="en-US" sz="3700" dirty="0"/>
          </a:p>
        </p:txBody>
      </p:sp>
      <p:sp>
        <p:nvSpPr>
          <p:cNvPr id="3" name="Text 1"/>
          <p:cNvSpPr/>
          <p:nvPr/>
        </p:nvSpPr>
        <p:spPr>
          <a:xfrm>
            <a:off x="658178" y="1481018"/>
            <a:ext cx="13314045" cy="601980"/>
          </a:xfrm>
          <a:prstGeom prst="rect">
            <a:avLst/>
          </a:prstGeom>
          <a:noFill/>
          <a:ln/>
        </p:spPr>
        <p:txBody>
          <a:bodyPr wrap="square" lIns="0" tIns="0" rIns="0" bIns="0" rtlCol="0" anchor="t"/>
          <a:lstStyle/>
          <a:p>
            <a:pPr marL="0" indent="0" algn="just">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Aunque idealmente nos gustaría estudiar a toda la población, en la práctica esto es raramente posible. Las muestras nos permiten obtener información valiosa de manera eficiente.</a:t>
            </a:r>
            <a:endParaRPr lang="en-US" dirty="0"/>
          </a:p>
        </p:txBody>
      </p:sp>
      <p:sp>
        <p:nvSpPr>
          <p:cNvPr id="4" name="Shape 2"/>
          <p:cNvSpPr/>
          <p:nvPr/>
        </p:nvSpPr>
        <p:spPr>
          <a:xfrm>
            <a:off x="658178" y="2294573"/>
            <a:ext cx="6562963" cy="2210633"/>
          </a:xfrm>
          <a:prstGeom prst="roundRect">
            <a:avLst>
              <a:gd name="adj" fmla="val 3573"/>
            </a:avLst>
          </a:prstGeom>
          <a:solidFill>
            <a:srgbClr val="E2E3E9"/>
          </a:solidFill>
          <a:ln w="7620">
            <a:solidFill>
              <a:srgbClr val="C8C9CF"/>
            </a:solidFill>
            <a:prstDash val="solid"/>
          </a:ln>
        </p:spPr>
        <p:txBody>
          <a:bodyPr/>
          <a:lstStyle/>
          <a:p>
            <a:endParaRPr lang="es-AR"/>
          </a:p>
        </p:txBody>
      </p:sp>
      <p:pic>
        <p:nvPicPr>
          <p:cNvPr id="5" name="Image 0" descr="preencoded.png"/>
          <p:cNvPicPr>
            <a:picLocks noChangeAspect="1"/>
          </p:cNvPicPr>
          <p:nvPr/>
        </p:nvPicPr>
        <p:blipFill>
          <a:blip r:embed="rId3"/>
          <a:stretch>
            <a:fillRect/>
          </a:stretch>
        </p:blipFill>
        <p:spPr>
          <a:xfrm>
            <a:off x="853797" y="2490192"/>
            <a:ext cx="564118" cy="564118"/>
          </a:xfrm>
          <a:prstGeom prst="rect">
            <a:avLst/>
          </a:prstGeom>
        </p:spPr>
      </p:pic>
      <p:pic>
        <p:nvPicPr>
          <p:cNvPr id="6" name="Image 1" descr="preencoded.png"/>
          <p:cNvPicPr>
            <a:picLocks noChangeAspect="1"/>
          </p:cNvPicPr>
          <p:nvPr/>
        </p:nvPicPr>
        <p:blipFill>
          <a:blip r:embed="rId4"/>
          <a:stretch>
            <a:fillRect/>
          </a:stretch>
        </p:blipFill>
        <p:spPr>
          <a:xfrm>
            <a:off x="1008936" y="2613541"/>
            <a:ext cx="253841" cy="317302"/>
          </a:xfrm>
          <a:prstGeom prst="rect">
            <a:avLst/>
          </a:prstGeom>
        </p:spPr>
      </p:pic>
      <p:sp>
        <p:nvSpPr>
          <p:cNvPr id="7" name="Text 3"/>
          <p:cNvSpPr/>
          <p:nvPr/>
        </p:nvSpPr>
        <p:spPr>
          <a:xfrm>
            <a:off x="853797" y="3242310"/>
            <a:ext cx="2821067" cy="352544"/>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Costos </a:t>
            </a:r>
            <a:r>
              <a:rPr lang="en-US" sz="2200" dirty="0" err="1">
                <a:solidFill>
                  <a:srgbClr val="5B5F71"/>
                </a:solidFill>
                <a:latin typeface="Instrument Sans Semi Bold" pitchFamily="34" charset="0"/>
                <a:ea typeface="Instrument Sans Semi Bold" pitchFamily="34" charset="-122"/>
                <a:cs typeface="Instrument Sans Semi Bold" pitchFamily="34" charset="-120"/>
              </a:rPr>
              <a:t>Elevados</a:t>
            </a:r>
            <a:endParaRPr lang="en-US" sz="2200" dirty="0"/>
          </a:p>
        </p:txBody>
      </p:sp>
      <p:sp>
        <p:nvSpPr>
          <p:cNvPr id="8" name="Text 4"/>
          <p:cNvSpPr/>
          <p:nvPr/>
        </p:nvSpPr>
        <p:spPr>
          <a:xfrm>
            <a:off x="853797" y="3707606"/>
            <a:ext cx="6171724" cy="601980"/>
          </a:xfrm>
          <a:prstGeom prst="rect">
            <a:avLst/>
          </a:prstGeom>
          <a:noFill/>
          <a:ln/>
        </p:spPr>
        <p:txBody>
          <a:bodyPr wrap="square" lIns="0" tIns="0" rIns="0" bIns="0" rtlCol="0" anchor="t"/>
          <a:lstStyle/>
          <a:p>
            <a:pPr marL="0" indent="0" algn="l">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Estudiar a toda una población, como todos los habitantes de una ciudad, implicaría un gasto económico inasumible.</a:t>
            </a:r>
            <a:endParaRPr lang="en-US" sz="1450" dirty="0"/>
          </a:p>
        </p:txBody>
      </p:sp>
      <p:sp>
        <p:nvSpPr>
          <p:cNvPr id="9" name="Shape 5"/>
          <p:cNvSpPr/>
          <p:nvPr/>
        </p:nvSpPr>
        <p:spPr>
          <a:xfrm>
            <a:off x="7409140" y="2294573"/>
            <a:ext cx="6563082" cy="2210633"/>
          </a:xfrm>
          <a:prstGeom prst="roundRect">
            <a:avLst>
              <a:gd name="adj" fmla="val 3573"/>
            </a:avLst>
          </a:prstGeom>
          <a:solidFill>
            <a:srgbClr val="E2E3E9"/>
          </a:solidFill>
          <a:ln w="7620">
            <a:solidFill>
              <a:srgbClr val="C8C9CF"/>
            </a:solidFill>
            <a:prstDash val="solid"/>
          </a:ln>
        </p:spPr>
        <p:txBody>
          <a:bodyPr/>
          <a:lstStyle/>
          <a:p>
            <a:endParaRPr lang="es-AR"/>
          </a:p>
        </p:txBody>
      </p:sp>
      <p:pic>
        <p:nvPicPr>
          <p:cNvPr id="10" name="Image 2" descr="preencoded.png"/>
          <p:cNvPicPr>
            <a:picLocks noChangeAspect="1"/>
          </p:cNvPicPr>
          <p:nvPr/>
        </p:nvPicPr>
        <p:blipFill>
          <a:blip r:embed="rId5"/>
          <a:stretch>
            <a:fillRect/>
          </a:stretch>
        </p:blipFill>
        <p:spPr>
          <a:xfrm>
            <a:off x="7604760" y="2490192"/>
            <a:ext cx="564118" cy="564118"/>
          </a:xfrm>
          <a:prstGeom prst="rect">
            <a:avLst/>
          </a:prstGeom>
        </p:spPr>
      </p:pic>
      <p:pic>
        <p:nvPicPr>
          <p:cNvPr id="11" name="Image 3" descr="preencoded.png"/>
          <p:cNvPicPr>
            <a:picLocks noChangeAspect="1"/>
          </p:cNvPicPr>
          <p:nvPr/>
        </p:nvPicPr>
        <p:blipFill>
          <a:blip r:embed="rId6"/>
          <a:stretch>
            <a:fillRect/>
          </a:stretch>
        </p:blipFill>
        <p:spPr>
          <a:xfrm>
            <a:off x="7759898" y="2613541"/>
            <a:ext cx="253841" cy="317302"/>
          </a:xfrm>
          <a:prstGeom prst="rect">
            <a:avLst/>
          </a:prstGeom>
        </p:spPr>
      </p:pic>
      <p:sp>
        <p:nvSpPr>
          <p:cNvPr id="12" name="Text 6"/>
          <p:cNvSpPr/>
          <p:nvPr/>
        </p:nvSpPr>
        <p:spPr>
          <a:xfrm>
            <a:off x="7604760" y="3242310"/>
            <a:ext cx="3178254" cy="352544"/>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Limitaciones de Tiempo</a:t>
            </a:r>
            <a:endParaRPr lang="en-US" sz="2200" dirty="0"/>
          </a:p>
        </p:txBody>
      </p:sp>
      <p:sp>
        <p:nvSpPr>
          <p:cNvPr id="13" name="Text 7"/>
          <p:cNvSpPr/>
          <p:nvPr/>
        </p:nvSpPr>
        <p:spPr>
          <a:xfrm>
            <a:off x="7604760" y="3707606"/>
            <a:ext cx="6171843" cy="601980"/>
          </a:xfrm>
          <a:prstGeom prst="rect">
            <a:avLst/>
          </a:prstGeom>
          <a:noFill/>
          <a:ln/>
        </p:spPr>
        <p:txBody>
          <a:bodyPr wrap="square" lIns="0" tIns="0" rIns="0" bIns="0" rtlCol="0" anchor="t"/>
          <a:lstStyle/>
          <a:p>
            <a:pPr marL="0" indent="0" algn="l">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Recolectar datos de millones de individuos llevaría demasiado tiempo, haciendo que la información sea obsoleta al finalizar.</a:t>
            </a:r>
            <a:endParaRPr lang="en-US" sz="1450" dirty="0"/>
          </a:p>
        </p:txBody>
      </p:sp>
      <p:sp>
        <p:nvSpPr>
          <p:cNvPr id="14" name="Shape 8"/>
          <p:cNvSpPr/>
          <p:nvPr/>
        </p:nvSpPr>
        <p:spPr>
          <a:xfrm>
            <a:off x="658178" y="4693206"/>
            <a:ext cx="6562963" cy="2511623"/>
          </a:xfrm>
          <a:prstGeom prst="roundRect">
            <a:avLst>
              <a:gd name="adj" fmla="val 3145"/>
            </a:avLst>
          </a:prstGeom>
          <a:solidFill>
            <a:srgbClr val="E2E3E9"/>
          </a:solidFill>
          <a:ln w="7620">
            <a:solidFill>
              <a:srgbClr val="C8C9CF"/>
            </a:solidFill>
            <a:prstDash val="solid"/>
          </a:ln>
        </p:spPr>
        <p:txBody>
          <a:bodyPr/>
          <a:lstStyle/>
          <a:p>
            <a:endParaRPr lang="es-AR"/>
          </a:p>
        </p:txBody>
      </p:sp>
      <p:pic>
        <p:nvPicPr>
          <p:cNvPr id="15" name="Image 4" descr="preencoded.png"/>
          <p:cNvPicPr>
            <a:picLocks noChangeAspect="1"/>
          </p:cNvPicPr>
          <p:nvPr/>
        </p:nvPicPr>
        <p:blipFill>
          <a:blip r:embed="rId7"/>
          <a:stretch>
            <a:fillRect/>
          </a:stretch>
        </p:blipFill>
        <p:spPr>
          <a:xfrm>
            <a:off x="853797" y="4888825"/>
            <a:ext cx="564118" cy="564118"/>
          </a:xfrm>
          <a:prstGeom prst="rect">
            <a:avLst/>
          </a:prstGeom>
        </p:spPr>
      </p:pic>
      <p:pic>
        <p:nvPicPr>
          <p:cNvPr id="16" name="Image 5" descr="preencoded.png"/>
          <p:cNvPicPr>
            <a:picLocks noChangeAspect="1"/>
          </p:cNvPicPr>
          <p:nvPr/>
        </p:nvPicPr>
        <p:blipFill>
          <a:blip r:embed="rId8"/>
          <a:stretch>
            <a:fillRect/>
          </a:stretch>
        </p:blipFill>
        <p:spPr>
          <a:xfrm>
            <a:off x="1008936" y="5012174"/>
            <a:ext cx="253841" cy="317302"/>
          </a:xfrm>
          <a:prstGeom prst="rect">
            <a:avLst/>
          </a:prstGeom>
        </p:spPr>
      </p:pic>
      <p:sp>
        <p:nvSpPr>
          <p:cNvPr id="17" name="Text 9"/>
          <p:cNvSpPr/>
          <p:nvPr/>
        </p:nvSpPr>
        <p:spPr>
          <a:xfrm>
            <a:off x="853797" y="5640943"/>
            <a:ext cx="2821067" cy="352544"/>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Destrucción o Daño</a:t>
            </a:r>
            <a:endParaRPr lang="en-US" sz="2200" dirty="0"/>
          </a:p>
        </p:txBody>
      </p:sp>
      <p:sp>
        <p:nvSpPr>
          <p:cNvPr id="18" name="Text 10"/>
          <p:cNvSpPr/>
          <p:nvPr/>
        </p:nvSpPr>
        <p:spPr>
          <a:xfrm>
            <a:off x="853797" y="6106239"/>
            <a:ext cx="6171724" cy="601980"/>
          </a:xfrm>
          <a:prstGeom prst="rect">
            <a:avLst/>
          </a:prstGeom>
          <a:noFill/>
          <a:ln/>
        </p:spPr>
        <p:txBody>
          <a:bodyPr wrap="square" lIns="0" tIns="0" rIns="0" bIns="0" rtlCol="0" anchor="t"/>
          <a:lstStyle/>
          <a:p>
            <a:pPr marL="0" indent="0" algn="l">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En algunos estudios, como pruebas de calidad destructivas (ej. probar la resistencia de un material), analizar toda la población la destruiría.</a:t>
            </a:r>
            <a:endParaRPr lang="en-US" sz="1450" dirty="0"/>
          </a:p>
        </p:txBody>
      </p:sp>
      <p:sp>
        <p:nvSpPr>
          <p:cNvPr id="19" name="Shape 11"/>
          <p:cNvSpPr/>
          <p:nvPr/>
        </p:nvSpPr>
        <p:spPr>
          <a:xfrm>
            <a:off x="7409140" y="4693206"/>
            <a:ext cx="6563082" cy="2511623"/>
          </a:xfrm>
          <a:prstGeom prst="roundRect">
            <a:avLst>
              <a:gd name="adj" fmla="val 3145"/>
            </a:avLst>
          </a:prstGeom>
          <a:solidFill>
            <a:srgbClr val="E2E3E9"/>
          </a:solidFill>
          <a:ln w="7620">
            <a:solidFill>
              <a:srgbClr val="C8C9CF"/>
            </a:solidFill>
            <a:prstDash val="solid"/>
          </a:ln>
        </p:spPr>
        <p:txBody>
          <a:bodyPr/>
          <a:lstStyle/>
          <a:p>
            <a:endParaRPr lang="es-AR"/>
          </a:p>
        </p:txBody>
      </p:sp>
      <p:pic>
        <p:nvPicPr>
          <p:cNvPr id="20" name="Image 6" descr="preencoded.png"/>
          <p:cNvPicPr>
            <a:picLocks noChangeAspect="1"/>
          </p:cNvPicPr>
          <p:nvPr/>
        </p:nvPicPr>
        <p:blipFill>
          <a:blip r:embed="rId9"/>
          <a:stretch>
            <a:fillRect/>
          </a:stretch>
        </p:blipFill>
        <p:spPr>
          <a:xfrm>
            <a:off x="7604760" y="4888825"/>
            <a:ext cx="564118" cy="564118"/>
          </a:xfrm>
          <a:prstGeom prst="rect">
            <a:avLst/>
          </a:prstGeom>
        </p:spPr>
      </p:pic>
      <p:pic>
        <p:nvPicPr>
          <p:cNvPr id="21" name="Image 7" descr="preencoded.png"/>
          <p:cNvPicPr>
            <a:picLocks noChangeAspect="1"/>
          </p:cNvPicPr>
          <p:nvPr/>
        </p:nvPicPr>
        <p:blipFill>
          <a:blip r:embed="rId10"/>
          <a:stretch>
            <a:fillRect/>
          </a:stretch>
        </p:blipFill>
        <p:spPr>
          <a:xfrm>
            <a:off x="7759898" y="5012174"/>
            <a:ext cx="253841" cy="317302"/>
          </a:xfrm>
          <a:prstGeom prst="rect">
            <a:avLst/>
          </a:prstGeom>
        </p:spPr>
      </p:pic>
      <p:sp>
        <p:nvSpPr>
          <p:cNvPr id="22" name="Text 12"/>
          <p:cNvSpPr/>
          <p:nvPr/>
        </p:nvSpPr>
        <p:spPr>
          <a:xfrm>
            <a:off x="7604760" y="5640943"/>
            <a:ext cx="2821067" cy="352544"/>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Precisión Suficiente</a:t>
            </a:r>
            <a:endParaRPr lang="en-US" sz="2200" dirty="0"/>
          </a:p>
        </p:txBody>
      </p:sp>
      <p:sp>
        <p:nvSpPr>
          <p:cNvPr id="23" name="Text 13"/>
          <p:cNvSpPr/>
          <p:nvPr/>
        </p:nvSpPr>
        <p:spPr>
          <a:xfrm>
            <a:off x="7604760" y="6106239"/>
            <a:ext cx="6171843" cy="902970"/>
          </a:xfrm>
          <a:prstGeom prst="rect">
            <a:avLst/>
          </a:prstGeom>
          <a:noFill/>
          <a:ln/>
        </p:spPr>
        <p:txBody>
          <a:bodyPr wrap="square" lIns="0" tIns="0" rIns="0" bIns="0" rtlCol="0" anchor="t"/>
          <a:lstStyle/>
          <a:p>
            <a:pPr marL="0" indent="0" algn="l">
              <a:lnSpc>
                <a:spcPts val="2350"/>
              </a:lnSpc>
              <a:buNone/>
            </a:pPr>
            <a:r>
              <a:rPr lang="en-US" sz="1450" dirty="0">
                <a:solidFill>
                  <a:srgbClr val="5B5F71"/>
                </a:solidFill>
                <a:latin typeface="Instrument Sans Medium" pitchFamily="34" charset="0"/>
                <a:ea typeface="Instrument Sans Medium" pitchFamily="34" charset="-122"/>
                <a:cs typeface="Instrument Sans Medium" pitchFamily="34" charset="-120"/>
              </a:rPr>
              <a:t>Una muestra bien seleccionada puede ofrecer resultados lo suficientemente precisos para la toma de decisiones, sin necesidad de un censo completo.</a:t>
            </a:r>
            <a:endParaRPr lang="en-US" sz="1450" dirty="0"/>
          </a:p>
        </p:txBody>
      </p:sp>
      <p:sp>
        <p:nvSpPr>
          <p:cNvPr id="24" name="Text 14"/>
          <p:cNvSpPr/>
          <p:nvPr/>
        </p:nvSpPr>
        <p:spPr>
          <a:xfrm>
            <a:off x="658178" y="7416403"/>
            <a:ext cx="13314045" cy="300990"/>
          </a:xfrm>
          <a:prstGeom prst="rect">
            <a:avLst/>
          </a:prstGeom>
          <a:noFill/>
          <a:ln/>
        </p:spPr>
        <p:txBody>
          <a:bodyPr wrap="none" lIns="0" tIns="0" rIns="0" bIns="0" rtlCol="0" anchor="t"/>
          <a:lstStyle/>
          <a:p>
            <a:pPr marL="0" indent="0" algn="l">
              <a:lnSpc>
                <a:spcPts val="2350"/>
              </a:lnSpc>
              <a:buNone/>
            </a:pPr>
            <a:r>
              <a:rPr lang="en-US" dirty="0">
                <a:solidFill>
                  <a:srgbClr val="5B5F71"/>
                </a:solidFill>
                <a:latin typeface="Instrument Sans Medium" pitchFamily="34" charset="0"/>
                <a:ea typeface="Instrument Sans Medium" pitchFamily="34" charset="-122"/>
                <a:cs typeface="Instrument Sans Medium" pitchFamily="34" charset="-120"/>
              </a:rPr>
              <a:t>La clave es que la muestra sea </a:t>
            </a:r>
            <a:r>
              <a:rPr lang="en-US" b="1" dirty="0">
                <a:solidFill>
                  <a:srgbClr val="5B5F71"/>
                </a:solidFill>
                <a:latin typeface="Instrument Sans Medium" pitchFamily="34" charset="0"/>
                <a:ea typeface="Instrument Sans Medium" pitchFamily="34" charset="-122"/>
                <a:cs typeface="Instrument Sans Medium" pitchFamily="34" charset="-120"/>
              </a:rPr>
              <a:t>representativa</a:t>
            </a:r>
            <a:r>
              <a:rPr lang="en-US" dirty="0">
                <a:solidFill>
                  <a:srgbClr val="5B5F71"/>
                </a:solidFill>
                <a:latin typeface="Instrument Sans Medium" pitchFamily="34" charset="0"/>
                <a:ea typeface="Instrument Sans Medium" pitchFamily="34" charset="-122"/>
                <a:cs typeface="Instrument Sans Medium" pitchFamily="34" charset="-120"/>
              </a:rPr>
              <a:t>, es decir, que refleje fielmente las características de la población de la que proviene.</a:t>
            </a:r>
            <a:endParaRPr lang="en-US" dirty="0"/>
          </a:p>
        </p:txBody>
      </p:sp>
      <p:sp>
        <p:nvSpPr>
          <p:cNvPr id="26" name="Rectángulo 25">
            <a:extLst>
              <a:ext uri="{FF2B5EF4-FFF2-40B4-BE49-F238E27FC236}">
                <a16:creationId xmlns:a16="http://schemas.microsoft.com/office/drawing/2014/main" id="{A7B0A767-8E48-1CA7-5B7B-83E07FAED7DD}"/>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3545" y="584240"/>
            <a:ext cx="6494383" cy="663893"/>
          </a:xfrm>
          <a:prstGeom prst="rect">
            <a:avLst/>
          </a:prstGeom>
          <a:noFill/>
          <a:ln/>
        </p:spPr>
        <p:txBody>
          <a:bodyPr wrap="none" lIns="0" tIns="0" rIns="0" bIns="0" rtlCol="0" anchor="t"/>
          <a:lstStyle/>
          <a:p>
            <a:pPr marL="0" indent="0" algn="l">
              <a:lnSpc>
                <a:spcPts val="5200"/>
              </a:lnSpc>
              <a:buNone/>
            </a:pPr>
            <a:r>
              <a:rPr lang="en-US" sz="4150" dirty="0">
                <a:solidFill>
                  <a:srgbClr val="505468"/>
                </a:solidFill>
                <a:latin typeface="Instrument Sans Semi Bold" pitchFamily="34" charset="0"/>
                <a:ea typeface="Instrument Sans Semi Bold" pitchFamily="34" charset="-122"/>
                <a:cs typeface="Instrument Sans Semi Bold" pitchFamily="34" charset="-120"/>
              </a:rPr>
              <a:t>La Unidad de Observación</a:t>
            </a:r>
            <a:endParaRPr lang="en-US" sz="4150" dirty="0"/>
          </a:p>
        </p:txBody>
      </p:sp>
      <p:sp>
        <p:nvSpPr>
          <p:cNvPr id="3" name="Text 1"/>
          <p:cNvSpPr/>
          <p:nvPr/>
        </p:nvSpPr>
        <p:spPr>
          <a:xfrm>
            <a:off x="751047" y="1359693"/>
            <a:ext cx="13143309" cy="679609"/>
          </a:xfrm>
          <a:prstGeom prst="rect">
            <a:avLst/>
          </a:prstGeom>
          <a:noFill/>
          <a:ln/>
        </p:spPr>
        <p:txBody>
          <a:bodyPr wrap="square" lIns="0" tIns="0" rIns="0" bIns="0" rtlCol="0" anchor="t"/>
          <a:lstStyle/>
          <a:p>
            <a:pPr marL="0" indent="0" algn="just">
              <a:lnSpc>
                <a:spcPts val="2650"/>
              </a:lnSpc>
              <a:buNone/>
            </a:pPr>
            <a:r>
              <a:rPr lang="en-US" sz="2000" dirty="0">
                <a:solidFill>
                  <a:srgbClr val="5B5F71"/>
                </a:solidFill>
                <a:latin typeface="Instrument Sans Medium" pitchFamily="34" charset="0"/>
                <a:ea typeface="Instrument Sans Medium" pitchFamily="34" charset="-122"/>
                <a:cs typeface="Instrument Sans Medium" pitchFamily="34" charset="-120"/>
              </a:rPr>
              <a:t>Cada pieza de información que recogemos proviene de una </a:t>
            </a:r>
            <a:r>
              <a:rPr lang="en-US" sz="2000" b="1" dirty="0">
                <a:solidFill>
                  <a:srgbClr val="5B5F71"/>
                </a:solidFill>
                <a:latin typeface="Instrument Sans Medium" pitchFamily="34" charset="0"/>
                <a:ea typeface="Instrument Sans Medium" pitchFamily="34" charset="-122"/>
                <a:cs typeface="Instrument Sans Medium" pitchFamily="34" charset="-120"/>
              </a:rPr>
              <a:t>unidad de observación</a:t>
            </a:r>
            <a:r>
              <a:rPr lang="en-US" sz="2000" dirty="0">
                <a:solidFill>
                  <a:srgbClr val="5B5F71"/>
                </a:solidFill>
                <a:latin typeface="Instrument Sans Medium" pitchFamily="34" charset="0"/>
                <a:ea typeface="Instrument Sans Medium" pitchFamily="34" charset="-122"/>
                <a:cs typeface="Instrument Sans Medium" pitchFamily="34" charset="-120"/>
              </a:rPr>
              <a:t>. Aunque el término a veces se asuma, es fundamental entender qué o quién es el sujeto de nuestro estudio.</a:t>
            </a:r>
            <a:endParaRPr lang="en-US" sz="2000" dirty="0"/>
          </a:p>
        </p:txBody>
      </p:sp>
      <p:sp>
        <p:nvSpPr>
          <p:cNvPr id="5" name="Text 2"/>
          <p:cNvSpPr/>
          <p:nvPr/>
        </p:nvSpPr>
        <p:spPr>
          <a:xfrm>
            <a:off x="6215777" y="2782729"/>
            <a:ext cx="7678579" cy="1019413"/>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Una unidad de observación es el </a:t>
            </a:r>
            <a:r>
              <a:rPr lang="en-US" sz="1650" b="1" dirty="0">
                <a:solidFill>
                  <a:srgbClr val="5B5F71"/>
                </a:solidFill>
                <a:latin typeface="Instrument Sans Medium" pitchFamily="34" charset="0"/>
                <a:ea typeface="Instrument Sans Medium" pitchFamily="34" charset="-122"/>
                <a:cs typeface="Instrument Sans Medium" pitchFamily="34" charset="-120"/>
              </a:rPr>
              <a:t>elemento individual</a:t>
            </a:r>
            <a:r>
              <a:rPr lang="en-US" sz="1650" dirty="0">
                <a:solidFill>
                  <a:srgbClr val="5B5F71"/>
                </a:solidFill>
                <a:latin typeface="Instrument Sans Medium" pitchFamily="34" charset="0"/>
                <a:ea typeface="Instrument Sans Medium" pitchFamily="34" charset="-122"/>
                <a:cs typeface="Instrument Sans Medium" pitchFamily="34" charset="-120"/>
              </a:rPr>
              <a:t> del que se recolectan los datos. Es el "qué" o "quién" que forma parte de nuestra población o muestra. Puede ser una persona, un objeto, un evento, o incluso una empresa.</a:t>
            </a:r>
            <a:endParaRPr lang="en-US" sz="1650" dirty="0"/>
          </a:p>
        </p:txBody>
      </p:sp>
      <p:sp>
        <p:nvSpPr>
          <p:cNvPr id="6" name="Text 3"/>
          <p:cNvSpPr/>
          <p:nvPr/>
        </p:nvSpPr>
        <p:spPr>
          <a:xfrm>
            <a:off x="6534388" y="4041100"/>
            <a:ext cx="7359968" cy="1359218"/>
          </a:xfrm>
          <a:prstGeom prst="rect">
            <a:avLst/>
          </a:prstGeom>
          <a:noFill/>
          <a:ln/>
        </p:spPr>
        <p:txBody>
          <a:bodyPr wrap="square" lIns="0" tIns="0" rIns="0" bIns="0" rtlCol="0" anchor="t"/>
          <a:lstStyle/>
          <a:p>
            <a:pPr marL="0" indent="0" algn="l">
              <a:lnSpc>
                <a:spcPts val="2650"/>
              </a:lnSpc>
              <a:buNone/>
            </a:pPr>
            <a:r>
              <a:rPr lang="en-US" sz="1650" dirty="0" err="1">
                <a:solidFill>
                  <a:srgbClr val="5B5F71"/>
                </a:solidFill>
                <a:latin typeface="Instrument Sans Medium" pitchFamily="34" charset="0"/>
                <a:ea typeface="Instrument Sans Medium" pitchFamily="34" charset="-122"/>
                <a:cs typeface="Instrument Sans Medium" pitchFamily="34" charset="-120"/>
              </a:rPr>
              <a:t>Piensen</a:t>
            </a:r>
            <a:r>
              <a:rPr lang="en-US" sz="1650" dirty="0">
                <a:solidFill>
                  <a:srgbClr val="5B5F71"/>
                </a:solidFill>
                <a:latin typeface="Instrument Sans Medium" pitchFamily="34" charset="0"/>
                <a:ea typeface="Instrument Sans Medium" pitchFamily="34" charset="-122"/>
                <a:cs typeface="Instrument Sans Medium" pitchFamily="34" charset="-120"/>
              </a:rPr>
              <a:t> como el </a:t>
            </a:r>
            <a:r>
              <a:rPr lang="en-US" sz="1650" b="1" dirty="0">
                <a:solidFill>
                  <a:srgbClr val="5B5F71"/>
                </a:solidFill>
                <a:latin typeface="Instrument Sans Medium" pitchFamily="34" charset="0"/>
                <a:ea typeface="Instrument Sans Medium" pitchFamily="34" charset="-122"/>
                <a:cs typeface="Instrument Sans Medium" pitchFamily="34" charset="-120"/>
              </a:rPr>
              <a:t>ladrillo básico</a:t>
            </a:r>
            <a:r>
              <a:rPr lang="en-US" sz="1650" dirty="0">
                <a:solidFill>
                  <a:srgbClr val="5B5F71"/>
                </a:solidFill>
                <a:latin typeface="Instrument Sans Medium" pitchFamily="34" charset="0"/>
                <a:ea typeface="Instrument Sans Medium" pitchFamily="34" charset="-122"/>
                <a:cs typeface="Instrument Sans Medium" pitchFamily="34" charset="-120"/>
              </a:rPr>
              <a:t> de tu construcción estadística. Si se </a:t>
            </a:r>
            <a:r>
              <a:rPr lang="en-US" sz="1650" dirty="0" err="1">
                <a:solidFill>
                  <a:srgbClr val="5B5F71"/>
                </a:solidFill>
                <a:latin typeface="Instrument Sans Medium" pitchFamily="34" charset="0"/>
                <a:ea typeface="Instrument Sans Medium" pitchFamily="34" charset="-122"/>
                <a:cs typeface="Instrument Sans Medium" pitchFamily="34" charset="-120"/>
              </a:rPr>
              <a:t>estudia</a:t>
            </a:r>
            <a:r>
              <a:rPr lang="en-US" sz="1650" dirty="0">
                <a:solidFill>
                  <a:srgbClr val="5B5F71"/>
                </a:solidFill>
                <a:latin typeface="Instrument Sans Medium" pitchFamily="34" charset="0"/>
                <a:ea typeface="Instrument Sans Medium" pitchFamily="34" charset="-122"/>
                <a:cs typeface="Instrument Sans Medium" pitchFamily="34" charset="-120"/>
              </a:rPr>
              <a:t> a los estudiantes de un colegio, cada estudiante es una unidad de observación. Si se </a:t>
            </a:r>
            <a:r>
              <a:rPr lang="en-US" sz="1650" dirty="0" err="1">
                <a:solidFill>
                  <a:srgbClr val="5B5F71"/>
                </a:solidFill>
                <a:latin typeface="Instrument Sans Medium" pitchFamily="34" charset="0"/>
                <a:ea typeface="Instrument Sans Medium" pitchFamily="34" charset="-122"/>
                <a:cs typeface="Instrument Sans Medium" pitchFamily="34" charset="-120"/>
              </a:rPr>
              <a:t>analiza</a:t>
            </a:r>
            <a:r>
              <a:rPr lang="en-US" sz="1650" dirty="0">
                <a:solidFill>
                  <a:srgbClr val="5B5F71"/>
                </a:solidFill>
                <a:latin typeface="Instrument Sans Medium" pitchFamily="34" charset="0"/>
                <a:ea typeface="Instrument Sans Medium" pitchFamily="34" charset="-122"/>
                <a:cs typeface="Instrument Sans Medium" pitchFamily="34" charset="-120"/>
              </a:rPr>
              <a:t> la producción de autos en una fábrica, </a:t>
            </a:r>
            <a:r>
              <a:rPr lang="en-US" sz="1650" dirty="0" err="1">
                <a:solidFill>
                  <a:srgbClr val="5B5F71"/>
                </a:solidFill>
                <a:latin typeface="Instrument Sans Medium" pitchFamily="34" charset="0"/>
                <a:ea typeface="Instrument Sans Medium" pitchFamily="34" charset="-122"/>
                <a:cs typeface="Instrument Sans Medium" pitchFamily="34" charset="-120"/>
              </a:rPr>
              <a:t>cada</a:t>
            </a:r>
            <a:r>
              <a:rPr lang="en-US" sz="1650" dirty="0">
                <a:solidFill>
                  <a:srgbClr val="5B5F71"/>
                </a:solidFill>
                <a:latin typeface="Instrument Sans Medium" pitchFamily="34" charset="0"/>
                <a:ea typeface="Instrument Sans Medium" pitchFamily="34" charset="-122"/>
                <a:cs typeface="Instrument Sans Medium" pitchFamily="34" charset="-120"/>
              </a:rPr>
              <a:t> </a:t>
            </a:r>
            <a:r>
              <a:rPr lang="en-US" sz="1650" dirty="0" err="1">
                <a:solidFill>
                  <a:srgbClr val="5B5F71"/>
                </a:solidFill>
                <a:latin typeface="Instrument Sans Medium" pitchFamily="34" charset="0"/>
                <a:ea typeface="Instrument Sans Medium" pitchFamily="34" charset="-122"/>
                <a:cs typeface="Instrument Sans Medium" pitchFamily="34" charset="-120"/>
              </a:rPr>
              <a:t>automóvil</a:t>
            </a:r>
            <a:r>
              <a:rPr lang="en-US" sz="1650" dirty="0">
                <a:solidFill>
                  <a:srgbClr val="5B5F71"/>
                </a:solidFill>
                <a:latin typeface="Instrument Sans Medium" pitchFamily="34" charset="0"/>
                <a:ea typeface="Instrument Sans Medium" pitchFamily="34" charset="-122"/>
                <a:cs typeface="Instrument Sans Medium" pitchFamily="34" charset="-120"/>
              </a:rPr>
              <a:t> producido es una unidad de observación.</a:t>
            </a:r>
            <a:endParaRPr lang="en-US" sz="1650" dirty="0"/>
          </a:p>
        </p:txBody>
      </p:sp>
      <p:sp>
        <p:nvSpPr>
          <p:cNvPr id="7" name="Shape 4"/>
          <p:cNvSpPr/>
          <p:nvPr/>
        </p:nvSpPr>
        <p:spPr>
          <a:xfrm>
            <a:off x="6215777" y="4041100"/>
            <a:ext cx="22860" cy="1359218"/>
          </a:xfrm>
          <a:prstGeom prst="rect">
            <a:avLst/>
          </a:prstGeom>
          <a:solidFill>
            <a:srgbClr val="505468"/>
          </a:solidFill>
          <a:ln/>
        </p:spPr>
        <p:txBody>
          <a:bodyPr/>
          <a:lstStyle/>
          <a:p>
            <a:endParaRPr lang="es-AR"/>
          </a:p>
        </p:txBody>
      </p:sp>
      <p:sp>
        <p:nvSpPr>
          <p:cNvPr id="8" name="Text 5"/>
          <p:cNvSpPr/>
          <p:nvPr/>
        </p:nvSpPr>
        <p:spPr>
          <a:xfrm>
            <a:off x="6215777" y="5639276"/>
            <a:ext cx="7678579" cy="33980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5B5F71"/>
                </a:solidFill>
                <a:latin typeface="Instrument Sans Medium" pitchFamily="34" charset="0"/>
                <a:ea typeface="Instrument Sans Medium" pitchFamily="34" charset="-122"/>
                <a:cs typeface="Instrument Sans Medium" pitchFamily="34" charset="-120"/>
              </a:rPr>
              <a:t>Un estudiante en un estudio sobre rendimiento académico.</a:t>
            </a:r>
            <a:endParaRPr lang="en-US" sz="1650" dirty="0"/>
          </a:p>
        </p:txBody>
      </p:sp>
      <p:sp>
        <p:nvSpPr>
          <p:cNvPr id="9" name="Text 6"/>
          <p:cNvSpPr/>
          <p:nvPr/>
        </p:nvSpPr>
        <p:spPr>
          <a:xfrm>
            <a:off x="6215777" y="6053376"/>
            <a:ext cx="7678579" cy="33980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5B5F71"/>
                </a:solidFill>
                <a:latin typeface="Instrument Sans Medium" pitchFamily="34" charset="0"/>
                <a:ea typeface="Instrument Sans Medium" pitchFamily="34" charset="-122"/>
                <a:cs typeface="Instrument Sans Medium" pitchFamily="34" charset="-120"/>
              </a:rPr>
              <a:t>Un árbol en un estudio sobre deforestación.</a:t>
            </a:r>
            <a:endParaRPr lang="en-US" sz="1650" dirty="0"/>
          </a:p>
        </p:txBody>
      </p:sp>
      <p:sp>
        <p:nvSpPr>
          <p:cNvPr id="10" name="Text 7"/>
          <p:cNvSpPr/>
          <p:nvPr/>
        </p:nvSpPr>
        <p:spPr>
          <a:xfrm>
            <a:off x="6215777" y="6467475"/>
            <a:ext cx="7678579" cy="33980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5B5F71"/>
                </a:solidFill>
                <a:latin typeface="Instrument Sans Medium" pitchFamily="34" charset="0"/>
                <a:ea typeface="Instrument Sans Medium" pitchFamily="34" charset="-122"/>
                <a:cs typeface="Instrument Sans Medium" pitchFamily="34" charset="-120"/>
              </a:rPr>
              <a:t>Un producto defectuoso en un control de calidad.</a:t>
            </a:r>
            <a:endParaRPr lang="en-US" sz="1650" dirty="0"/>
          </a:p>
        </p:txBody>
      </p:sp>
      <p:sp>
        <p:nvSpPr>
          <p:cNvPr id="11" name="Text 8"/>
          <p:cNvSpPr/>
          <p:nvPr/>
        </p:nvSpPr>
        <p:spPr>
          <a:xfrm>
            <a:off x="6215777" y="6881574"/>
            <a:ext cx="7678579" cy="33980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5B5F71"/>
                </a:solidFill>
                <a:latin typeface="Instrument Sans Medium" pitchFamily="34" charset="0"/>
                <a:ea typeface="Instrument Sans Medium" pitchFamily="34" charset="-122"/>
                <a:cs typeface="Instrument Sans Medium" pitchFamily="34" charset="-120"/>
              </a:rPr>
              <a:t>Un voto emitido en una elección.</a:t>
            </a:r>
            <a:endParaRPr lang="en-US" sz="1650" dirty="0"/>
          </a:p>
        </p:txBody>
      </p:sp>
      <p:pic>
        <p:nvPicPr>
          <p:cNvPr id="13" name="Imagen 12">
            <a:extLst>
              <a:ext uri="{FF2B5EF4-FFF2-40B4-BE49-F238E27FC236}">
                <a16:creationId xmlns:a16="http://schemas.microsoft.com/office/drawing/2014/main" id="{6CDE1D4D-7774-F34C-A84A-7C7901E197D1}"/>
              </a:ext>
            </a:extLst>
          </p:cNvPr>
          <p:cNvPicPr>
            <a:picLocks noChangeAspect="1"/>
          </p:cNvPicPr>
          <p:nvPr/>
        </p:nvPicPr>
        <p:blipFill>
          <a:blip r:embed="rId3"/>
          <a:stretch>
            <a:fillRect/>
          </a:stretch>
        </p:blipFill>
        <p:spPr>
          <a:xfrm>
            <a:off x="743545" y="2590224"/>
            <a:ext cx="4656885" cy="4948641"/>
          </a:xfrm>
          <a:prstGeom prst="rect">
            <a:avLst/>
          </a:prstGeom>
        </p:spPr>
      </p:pic>
      <p:sp>
        <p:nvSpPr>
          <p:cNvPr id="14" name="Rectángulo 13">
            <a:extLst>
              <a:ext uri="{FF2B5EF4-FFF2-40B4-BE49-F238E27FC236}">
                <a16:creationId xmlns:a16="http://schemas.microsoft.com/office/drawing/2014/main" id="{33AF9DE2-E1E6-F884-17FD-7D5AEB380E79}"/>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0925" y="574238"/>
            <a:ext cx="8559879" cy="652582"/>
          </a:xfrm>
          <a:prstGeom prst="rect">
            <a:avLst/>
          </a:prstGeom>
          <a:noFill/>
          <a:ln/>
        </p:spPr>
        <p:txBody>
          <a:bodyPr wrap="none" lIns="0" tIns="0" rIns="0" bIns="0" rtlCol="0" anchor="t"/>
          <a:lstStyle/>
          <a:p>
            <a:pPr marL="0" indent="0" algn="l">
              <a:lnSpc>
                <a:spcPts val="5100"/>
              </a:lnSpc>
              <a:buNone/>
            </a:pPr>
            <a:r>
              <a:rPr lang="en-US" sz="4100" dirty="0">
                <a:solidFill>
                  <a:srgbClr val="505468"/>
                </a:solidFill>
                <a:latin typeface="Instrument Sans Semi Bold" pitchFamily="34" charset="0"/>
                <a:ea typeface="Instrument Sans Semi Bold" pitchFamily="34" charset="-122"/>
                <a:cs typeface="Instrument Sans Semi Bold" pitchFamily="34" charset="-120"/>
              </a:rPr>
              <a:t>El Alma de la Estadística: Los Datos</a:t>
            </a:r>
            <a:endParaRPr lang="en-US" sz="4100" dirty="0"/>
          </a:p>
        </p:txBody>
      </p:sp>
      <p:sp>
        <p:nvSpPr>
          <p:cNvPr id="3" name="Text 1"/>
          <p:cNvSpPr/>
          <p:nvPr/>
        </p:nvSpPr>
        <p:spPr>
          <a:xfrm>
            <a:off x="730925" y="1644491"/>
            <a:ext cx="13168551" cy="668179"/>
          </a:xfrm>
          <a:prstGeom prst="rect">
            <a:avLst/>
          </a:prstGeom>
          <a:noFill/>
          <a:ln/>
        </p:spPr>
        <p:txBody>
          <a:bodyPr wrap="square" lIns="0" tIns="0" rIns="0" bIns="0" rtlCol="0" anchor="t"/>
          <a:lstStyle/>
          <a:p>
            <a:pPr marL="0" indent="0" algn="l">
              <a:lnSpc>
                <a:spcPts val="2600"/>
              </a:lnSpc>
              <a:buNone/>
            </a:pPr>
            <a:r>
              <a:rPr lang="en-US" dirty="0">
                <a:solidFill>
                  <a:srgbClr val="5B5F71"/>
                </a:solidFill>
                <a:latin typeface="Instrument Sans Medium" pitchFamily="34" charset="0"/>
                <a:ea typeface="Instrument Sans Medium" pitchFamily="34" charset="-122"/>
                <a:cs typeface="Instrument Sans Medium" pitchFamily="34" charset="-120"/>
              </a:rPr>
              <a:t>Sin datos, la estadística no existiría. Son la materia prima con la que trabajamos, y entender su naturaleza es el primer paso para cualquier análisis.</a:t>
            </a:r>
            <a:endParaRPr lang="en-US" dirty="0"/>
          </a:p>
        </p:txBody>
      </p:sp>
      <p:sp>
        <p:nvSpPr>
          <p:cNvPr id="4" name="Text 2"/>
          <p:cNvSpPr/>
          <p:nvPr/>
        </p:nvSpPr>
        <p:spPr>
          <a:xfrm>
            <a:off x="1736527" y="2945487"/>
            <a:ext cx="3274219" cy="391478"/>
          </a:xfrm>
          <a:prstGeom prst="rect">
            <a:avLst/>
          </a:prstGeom>
          <a:noFill/>
          <a:ln/>
        </p:spPr>
        <p:txBody>
          <a:bodyPr wrap="none" lIns="0" tIns="0" rIns="0" bIns="0" rtlCol="0" anchor="t"/>
          <a:lstStyle/>
          <a:p>
            <a:pPr marL="0" indent="0" algn="r">
              <a:lnSpc>
                <a:spcPts val="3050"/>
              </a:lnSpc>
              <a:buNone/>
            </a:pPr>
            <a:r>
              <a:rPr lang="en-US" sz="2450" dirty="0">
                <a:solidFill>
                  <a:srgbClr val="5B5F71"/>
                </a:solidFill>
                <a:latin typeface="Instrument Sans Semi Bold" pitchFamily="34" charset="0"/>
                <a:ea typeface="Instrument Sans Semi Bold" pitchFamily="34" charset="-122"/>
                <a:cs typeface="Instrument Sans Semi Bold" pitchFamily="34" charset="-120"/>
              </a:rPr>
              <a:t>Información Numérica</a:t>
            </a:r>
            <a:endParaRPr lang="en-US" sz="2450" dirty="0"/>
          </a:p>
        </p:txBody>
      </p:sp>
      <p:sp>
        <p:nvSpPr>
          <p:cNvPr id="5" name="Text 3"/>
          <p:cNvSpPr/>
          <p:nvPr/>
        </p:nvSpPr>
        <p:spPr>
          <a:xfrm>
            <a:off x="730925" y="3462218"/>
            <a:ext cx="4279821" cy="1002268"/>
          </a:xfrm>
          <a:prstGeom prst="rect">
            <a:avLst/>
          </a:prstGeom>
          <a:noFill/>
          <a:ln/>
        </p:spPr>
        <p:txBody>
          <a:bodyPr wrap="square" lIns="0" tIns="0" rIns="0" bIns="0" rtlCol="0" anchor="t"/>
          <a:lstStyle/>
          <a:p>
            <a:pPr marL="0" indent="0" algn="r">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Los datos en estadística son principalmente de naturaleza numérica, aunque pueden derivarse de observaciones cualitativas.</a:t>
            </a:r>
            <a:endParaRPr lang="en-US" sz="1600" dirty="0"/>
          </a:p>
        </p:txBody>
      </p:sp>
      <p:pic>
        <p:nvPicPr>
          <p:cNvPr id="6" name="Image 0" descr="preencoded.png"/>
          <p:cNvPicPr>
            <a:picLocks noChangeAspect="1"/>
          </p:cNvPicPr>
          <p:nvPr/>
        </p:nvPicPr>
        <p:blipFill>
          <a:blip r:embed="rId3"/>
          <a:stretch>
            <a:fillRect/>
          </a:stretch>
        </p:blipFill>
        <p:spPr>
          <a:xfrm>
            <a:off x="5010745" y="2547580"/>
            <a:ext cx="4608909" cy="4608909"/>
          </a:xfrm>
          <a:prstGeom prst="rect">
            <a:avLst/>
          </a:prstGeom>
        </p:spPr>
      </p:pic>
      <p:pic>
        <p:nvPicPr>
          <p:cNvPr id="7" name="Image 1" descr="preencoded.png"/>
          <p:cNvPicPr>
            <a:picLocks noChangeAspect="1"/>
          </p:cNvPicPr>
          <p:nvPr/>
        </p:nvPicPr>
        <p:blipFill>
          <a:blip r:embed="rId4"/>
          <a:stretch>
            <a:fillRect/>
          </a:stretch>
        </p:blipFill>
        <p:spPr>
          <a:xfrm>
            <a:off x="6329065" y="3829229"/>
            <a:ext cx="293608" cy="367070"/>
          </a:xfrm>
          <a:prstGeom prst="rect">
            <a:avLst/>
          </a:prstGeom>
        </p:spPr>
      </p:pic>
      <p:sp>
        <p:nvSpPr>
          <p:cNvPr id="8" name="Text 4"/>
          <p:cNvSpPr/>
          <p:nvPr/>
        </p:nvSpPr>
        <p:spPr>
          <a:xfrm>
            <a:off x="9619655" y="2778443"/>
            <a:ext cx="3132653" cy="391478"/>
          </a:xfrm>
          <a:prstGeom prst="rect">
            <a:avLst/>
          </a:prstGeom>
          <a:noFill/>
          <a:ln/>
        </p:spPr>
        <p:txBody>
          <a:bodyPr wrap="none" lIns="0" tIns="0" rIns="0" bIns="0" rtlCol="0" anchor="t"/>
          <a:lstStyle/>
          <a:p>
            <a:pPr marL="0" indent="0" algn="l">
              <a:lnSpc>
                <a:spcPts val="3050"/>
              </a:lnSpc>
              <a:buNone/>
            </a:pPr>
            <a:r>
              <a:rPr lang="en-US" sz="2450" dirty="0">
                <a:solidFill>
                  <a:srgbClr val="5B5F71"/>
                </a:solidFill>
                <a:latin typeface="Instrument Sans Semi Bold" pitchFamily="34" charset="0"/>
                <a:ea typeface="Instrument Sans Semi Bold" pitchFamily="34" charset="-122"/>
                <a:cs typeface="Instrument Sans Semi Bold" pitchFamily="34" charset="-120"/>
              </a:rPr>
              <a:t>"Datos en Bruto"</a:t>
            </a:r>
            <a:endParaRPr lang="en-US" sz="2450" dirty="0"/>
          </a:p>
        </p:txBody>
      </p:sp>
      <p:sp>
        <p:nvSpPr>
          <p:cNvPr id="9" name="Text 5"/>
          <p:cNvSpPr/>
          <p:nvPr/>
        </p:nvSpPr>
        <p:spPr>
          <a:xfrm>
            <a:off x="9619655" y="3295174"/>
            <a:ext cx="4279821" cy="1336358"/>
          </a:xfrm>
          <a:prstGeom prst="rect">
            <a:avLst/>
          </a:prstGeom>
          <a:noFill/>
          <a:ln/>
        </p:spPr>
        <p:txBody>
          <a:bodyPr wrap="square" lIns="0" tIns="0" rIns="0" bIns="0" rtlCol="0" anchor="t"/>
          <a:lstStyle/>
          <a:p>
            <a:pPr marL="0" indent="0" algn="l">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Inicialmente, los datos suelen ser "no agrupados", es decir, la información tal cual se recolecta, sin ningún tipo de organización.</a:t>
            </a:r>
            <a:endParaRPr lang="en-US" sz="1600" dirty="0"/>
          </a:p>
        </p:txBody>
      </p:sp>
      <p:pic>
        <p:nvPicPr>
          <p:cNvPr id="10" name="Image 2" descr="preencoded.png"/>
          <p:cNvPicPr>
            <a:picLocks noChangeAspect="1"/>
          </p:cNvPicPr>
          <p:nvPr/>
        </p:nvPicPr>
        <p:blipFill>
          <a:blip r:embed="rId5"/>
          <a:stretch>
            <a:fillRect/>
          </a:stretch>
        </p:blipFill>
        <p:spPr>
          <a:xfrm>
            <a:off x="5010745" y="2547580"/>
            <a:ext cx="4608909" cy="4608909"/>
          </a:xfrm>
          <a:prstGeom prst="rect">
            <a:avLst/>
          </a:prstGeom>
        </p:spPr>
      </p:pic>
      <p:pic>
        <p:nvPicPr>
          <p:cNvPr id="11" name="Image 3" descr="preencoded.png"/>
          <p:cNvPicPr>
            <a:picLocks noChangeAspect="1"/>
          </p:cNvPicPr>
          <p:nvPr/>
        </p:nvPicPr>
        <p:blipFill>
          <a:blip r:embed="rId6"/>
          <a:stretch>
            <a:fillRect/>
          </a:stretch>
        </p:blipFill>
        <p:spPr>
          <a:xfrm>
            <a:off x="8007489" y="3829229"/>
            <a:ext cx="293608" cy="367070"/>
          </a:xfrm>
          <a:prstGeom prst="rect">
            <a:avLst/>
          </a:prstGeom>
        </p:spPr>
      </p:pic>
      <p:sp>
        <p:nvSpPr>
          <p:cNvPr id="12" name="Text 6"/>
          <p:cNvSpPr/>
          <p:nvPr/>
        </p:nvSpPr>
        <p:spPr>
          <a:xfrm>
            <a:off x="9619655" y="5406509"/>
            <a:ext cx="3132653" cy="391478"/>
          </a:xfrm>
          <a:prstGeom prst="rect">
            <a:avLst/>
          </a:prstGeom>
          <a:noFill/>
          <a:ln/>
        </p:spPr>
        <p:txBody>
          <a:bodyPr wrap="none" lIns="0" tIns="0" rIns="0" bIns="0" rtlCol="0" anchor="t"/>
          <a:lstStyle/>
          <a:p>
            <a:pPr marL="0" indent="0" algn="l">
              <a:lnSpc>
                <a:spcPts val="3050"/>
              </a:lnSpc>
              <a:buNone/>
            </a:pPr>
            <a:r>
              <a:rPr lang="en-US" sz="2450" dirty="0">
                <a:solidFill>
                  <a:srgbClr val="5B5F71"/>
                </a:solidFill>
                <a:latin typeface="Instrument Sans Semi Bold" pitchFamily="34" charset="0"/>
                <a:ea typeface="Instrument Sans Semi Bold" pitchFamily="34" charset="-122"/>
                <a:cs typeface="Instrument Sans Semi Bold" pitchFamily="34" charset="-120"/>
              </a:rPr>
              <a:t>Organización Clave</a:t>
            </a:r>
            <a:endParaRPr lang="en-US" sz="2450" dirty="0"/>
          </a:p>
        </p:txBody>
      </p:sp>
      <p:sp>
        <p:nvSpPr>
          <p:cNvPr id="13" name="Text 7"/>
          <p:cNvSpPr/>
          <p:nvPr/>
        </p:nvSpPr>
        <p:spPr>
          <a:xfrm>
            <a:off x="9619655" y="5923240"/>
            <a:ext cx="4279821" cy="1002268"/>
          </a:xfrm>
          <a:prstGeom prst="rect">
            <a:avLst/>
          </a:prstGeom>
          <a:noFill/>
          <a:ln/>
        </p:spPr>
        <p:txBody>
          <a:bodyPr wrap="square" lIns="0" tIns="0" rIns="0" bIns="0" rtlCol="0" anchor="t"/>
          <a:lstStyle/>
          <a:p>
            <a:pPr marL="0" indent="0" algn="l">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Para que los datos sean útiles, deben ser organizados y procesados. Aquí es donde entra la estadística descriptiva.</a:t>
            </a:r>
            <a:endParaRPr lang="en-US" sz="1600" dirty="0"/>
          </a:p>
        </p:txBody>
      </p:sp>
      <p:pic>
        <p:nvPicPr>
          <p:cNvPr id="14" name="Image 4" descr="preencoded.png"/>
          <p:cNvPicPr>
            <a:picLocks noChangeAspect="1"/>
          </p:cNvPicPr>
          <p:nvPr/>
        </p:nvPicPr>
        <p:blipFill>
          <a:blip r:embed="rId7"/>
          <a:stretch>
            <a:fillRect/>
          </a:stretch>
        </p:blipFill>
        <p:spPr>
          <a:xfrm>
            <a:off x="5010745" y="2547580"/>
            <a:ext cx="4608909" cy="4608909"/>
          </a:xfrm>
          <a:prstGeom prst="rect">
            <a:avLst/>
          </a:prstGeom>
        </p:spPr>
      </p:pic>
      <p:pic>
        <p:nvPicPr>
          <p:cNvPr id="15" name="Image 5" descr="preencoded.png"/>
          <p:cNvPicPr>
            <a:picLocks noChangeAspect="1"/>
          </p:cNvPicPr>
          <p:nvPr/>
        </p:nvPicPr>
        <p:blipFill>
          <a:blip r:embed="rId8"/>
          <a:stretch>
            <a:fillRect/>
          </a:stretch>
        </p:blipFill>
        <p:spPr>
          <a:xfrm>
            <a:off x="8007489" y="5507653"/>
            <a:ext cx="293608" cy="367070"/>
          </a:xfrm>
          <a:prstGeom prst="rect">
            <a:avLst/>
          </a:prstGeom>
        </p:spPr>
      </p:pic>
      <p:sp>
        <p:nvSpPr>
          <p:cNvPr id="16" name="Text 8"/>
          <p:cNvSpPr/>
          <p:nvPr/>
        </p:nvSpPr>
        <p:spPr>
          <a:xfrm>
            <a:off x="1878092" y="5406509"/>
            <a:ext cx="3132653" cy="391478"/>
          </a:xfrm>
          <a:prstGeom prst="rect">
            <a:avLst/>
          </a:prstGeom>
          <a:noFill/>
          <a:ln/>
        </p:spPr>
        <p:txBody>
          <a:bodyPr wrap="none" lIns="0" tIns="0" rIns="0" bIns="0" rtlCol="0" anchor="t"/>
          <a:lstStyle/>
          <a:p>
            <a:pPr marL="0" indent="0" algn="r">
              <a:lnSpc>
                <a:spcPts val="3050"/>
              </a:lnSpc>
              <a:buNone/>
            </a:pPr>
            <a:r>
              <a:rPr lang="en-US" sz="2450" dirty="0">
                <a:solidFill>
                  <a:srgbClr val="5B5F71"/>
                </a:solidFill>
                <a:latin typeface="Instrument Sans Semi Bold" pitchFamily="34" charset="0"/>
                <a:ea typeface="Instrument Sans Semi Bold" pitchFamily="34" charset="-122"/>
                <a:cs typeface="Instrument Sans Semi Bold" pitchFamily="34" charset="-120"/>
              </a:rPr>
              <a:t>Base para la Decisión</a:t>
            </a:r>
            <a:endParaRPr lang="en-US" sz="2450" dirty="0"/>
          </a:p>
        </p:txBody>
      </p:sp>
      <p:sp>
        <p:nvSpPr>
          <p:cNvPr id="17" name="Text 9"/>
          <p:cNvSpPr/>
          <p:nvPr/>
        </p:nvSpPr>
        <p:spPr>
          <a:xfrm>
            <a:off x="730925" y="5923240"/>
            <a:ext cx="4279821" cy="1002268"/>
          </a:xfrm>
          <a:prstGeom prst="rect">
            <a:avLst/>
          </a:prstGeom>
          <a:noFill/>
          <a:ln/>
        </p:spPr>
        <p:txBody>
          <a:bodyPr wrap="square" lIns="0" tIns="0" rIns="0" bIns="0" rtlCol="0" anchor="t"/>
          <a:lstStyle/>
          <a:p>
            <a:pPr marL="0" indent="0" algn="r">
              <a:lnSpc>
                <a:spcPts val="260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Una vez analizados, los datos se convierten en el fundamento para tomar decisiones informadas y efectivas.</a:t>
            </a:r>
            <a:endParaRPr lang="en-US" sz="1600" dirty="0"/>
          </a:p>
        </p:txBody>
      </p:sp>
      <p:pic>
        <p:nvPicPr>
          <p:cNvPr id="18" name="Image 6" descr="preencoded.png"/>
          <p:cNvPicPr>
            <a:picLocks noChangeAspect="1"/>
          </p:cNvPicPr>
          <p:nvPr/>
        </p:nvPicPr>
        <p:blipFill>
          <a:blip r:embed="rId9"/>
          <a:stretch>
            <a:fillRect/>
          </a:stretch>
        </p:blipFill>
        <p:spPr>
          <a:xfrm>
            <a:off x="5010745" y="2547580"/>
            <a:ext cx="4608909" cy="4608909"/>
          </a:xfrm>
          <a:prstGeom prst="rect">
            <a:avLst/>
          </a:prstGeom>
        </p:spPr>
      </p:pic>
      <p:pic>
        <p:nvPicPr>
          <p:cNvPr id="19" name="Image 7" descr="preencoded.png"/>
          <p:cNvPicPr>
            <a:picLocks noChangeAspect="1"/>
          </p:cNvPicPr>
          <p:nvPr/>
        </p:nvPicPr>
        <p:blipFill>
          <a:blip r:embed="rId10"/>
          <a:stretch>
            <a:fillRect/>
          </a:stretch>
        </p:blipFill>
        <p:spPr>
          <a:xfrm>
            <a:off x="6329065" y="5507653"/>
            <a:ext cx="293608" cy="367070"/>
          </a:xfrm>
          <a:prstGeom prst="rect">
            <a:avLst/>
          </a:prstGeom>
        </p:spPr>
      </p:pic>
      <p:sp>
        <p:nvSpPr>
          <p:cNvPr id="20" name="Text 10"/>
          <p:cNvSpPr/>
          <p:nvPr/>
        </p:nvSpPr>
        <p:spPr>
          <a:xfrm>
            <a:off x="261694" y="7256741"/>
            <a:ext cx="13168551" cy="334089"/>
          </a:xfrm>
          <a:prstGeom prst="rect">
            <a:avLst/>
          </a:prstGeom>
          <a:noFill/>
          <a:ln/>
        </p:spPr>
        <p:txBody>
          <a:bodyPr wrap="none" lIns="0" tIns="0" rIns="0" bIns="0" rtlCol="0" anchor="t"/>
          <a:lstStyle/>
          <a:p>
            <a:pPr marL="0" indent="0" algn="l">
              <a:lnSpc>
                <a:spcPts val="2600"/>
              </a:lnSpc>
              <a:buNone/>
            </a:pPr>
            <a:r>
              <a:rPr lang="en-US" dirty="0">
                <a:solidFill>
                  <a:srgbClr val="5B5F71"/>
                </a:solidFill>
                <a:latin typeface="Instrument Sans Medium" pitchFamily="34" charset="0"/>
                <a:ea typeface="Instrument Sans Medium" pitchFamily="34" charset="-122"/>
                <a:cs typeface="Instrument Sans Medium" pitchFamily="34" charset="-120"/>
              </a:rPr>
              <a:t>Desde las encuestas que rellenamos hasta los registros de ventas de una empresa, los datos nos rodean y esperan ser comprendidos.</a:t>
            </a:r>
            <a:endParaRPr lang="en-US" dirty="0"/>
          </a:p>
        </p:txBody>
      </p:sp>
      <p:sp>
        <p:nvSpPr>
          <p:cNvPr id="21" name="Rectángulo 20">
            <a:extLst>
              <a:ext uri="{FF2B5EF4-FFF2-40B4-BE49-F238E27FC236}">
                <a16:creationId xmlns:a16="http://schemas.microsoft.com/office/drawing/2014/main" id="{04690E48-1283-28AE-D0F8-0F8FDD788835}"/>
              </a:ext>
            </a:extLst>
          </p:cNvPr>
          <p:cNvSpPr/>
          <p:nvPr/>
        </p:nvSpPr>
        <p:spPr>
          <a:xfrm>
            <a:off x="12811438" y="7734291"/>
            <a:ext cx="1710678" cy="38449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TotalTime>
  <Words>2754</Words>
  <Application>Microsoft Office PowerPoint</Application>
  <PresentationFormat>Personalizado</PresentationFormat>
  <Paragraphs>275</Paragraphs>
  <Slides>32</Slides>
  <Notes>28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Instrument Sans Medium</vt:lpstr>
      <vt:lpstr>Instrument Sans Semi Bold</vt:lpstr>
      <vt:lpstr>Instrument Sans Light</vt:lpstr>
      <vt:lpstr>Gill Sans</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Walter Nicolas Ramirez</dc:creator>
  <cp:lastModifiedBy>Walter Nicolas Ramirez</cp:lastModifiedBy>
  <cp:revision>2</cp:revision>
  <dcterms:created xsi:type="dcterms:W3CDTF">2025-08-12T13:22:46Z</dcterms:created>
  <dcterms:modified xsi:type="dcterms:W3CDTF">2025-08-14T11:59:08Z</dcterms:modified>
</cp:coreProperties>
</file>